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453" r:id="rId3"/>
    <p:sldId id="452" r:id="rId4"/>
    <p:sldId id="469" r:id="rId5"/>
    <p:sldId id="470" r:id="rId6"/>
    <p:sldId id="482" r:id="rId7"/>
    <p:sldId id="483" r:id="rId8"/>
    <p:sldId id="485" r:id="rId9"/>
    <p:sldId id="476" r:id="rId10"/>
    <p:sldId id="477" r:id="rId11"/>
    <p:sldId id="478" r:id="rId12"/>
    <p:sldId id="317" r:id="rId13"/>
    <p:sldId id="489" r:id="rId14"/>
    <p:sldId id="490" r:id="rId15"/>
    <p:sldId id="488" r:id="rId16"/>
    <p:sldId id="487" r:id="rId17"/>
    <p:sldId id="491" r:id="rId18"/>
    <p:sldId id="492" r:id="rId19"/>
    <p:sldId id="475" r:id="rId20"/>
    <p:sldId id="480" r:id="rId21"/>
    <p:sldId id="4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4660"/>
  </p:normalViewPr>
  <p:slideViewPr>
    <p:cSldViewPr snapToGrid="0">
      <p:cViewPr varScale="1">
        <p:scale>
          <a:sx n="64" d="100"/>
          <a:sy n="64" d="100"/>
        </p:scale>
        <p:origin x="76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705" y="-297"/>
            <a:ext cx="16257409" cy="6858594"/>
          </a:xfrm>
          <a:prstGeom prst="rect">
            <a:avLst/>
          </a:prstGeom>
        </p:spPr>
      </p:pic>
      <p:sp>
        <p:nvSpPr>
          <p:cNvPr id="66562" name="Rectangle 2"/>
          <p:cNvSpPr>
            <a:spLocks noGrp="1" noChangeArrowheads="1"/>
          </p:cNvSpPr>
          <p:nvPr>
            <p:ph type="subTitle" idx="1"/>
          </p:nvPr>
        </p:nvSpPr>
        <p:spPr>
          <a:xfrm>
            <a:off x="912779" y="3138562"/>
            <a:ext cx="9215967" cy="866502"/>
          </a:xfrm>
        </p:spPr>
        <p:txBody>
          <a:bodyPr/>
          <a:lstStyle>
            <a:lvl1pPr marL="0" indent="0" algn="l">
              <a:buFont typeface="Wingdings" panose="05000000000000000000" pitchFamily="2" charset="2"/>
              <a:buNone/>
              <a:defRPr>
                <a:solidFill>
                  <a:schemeClr val="tx1"/>
                </a:solidFill>
              </a:defRPr>
            </a:lvl1pPr>
          </a:lstStyle>
          <a:p>
            <a:pPr lvl="0"/>
            <a:r>
              <a:rPr lang="en-US" altLang="en-US" noProof="0"/>
              <a:t>Click to edit Master subtitle style</a:t>
            </a:r>
            <a:endParaRPr lang="en-AU" altLang="en-US" noProof="0" dirty="0"/>
          </a:p>
        </p:txBody>
      </p:sp>
      <p:sp>
        <p:nvSpPr>
          <p:cNvPr id="66563" name="Rectangle 3"/>
          <p:cNvSpPr>
            <a:spLocks noGrp="1" noChangeArrowheads="1"/>
          </p:cNvSpPr>
          <p:nvPr>
            <p:ph type="ctrTitle" hasCustomPrompt="1"/>
          </p:nvPr>
        </p:nvSpPr>
        <p:spPr>
          <a:xfrm>
            <a:off x="815414" y="1557190"/>
            <a:ext cx="9410700" cy="1366838"/>
          </a:xfrm>
          <a:prstGeom prst="rect">
            <a:avLst/>
          </a:prstGeom>
        </p:spPr>
        <p:txBody>
          <a:bodyPr/>
          <a:lstStyle>
            <a:lvl1pPr algn="l">
              <a:defRPr>
                <a:solidFill>
                  <a:srgbClr val="AF240D"/>
                </a:solidFill>
              </a:defRPr>
            </a:lvl1pPr>
          </a:lstStyle>
          <a:p>
            <a:pPr lvl="0"/>
            <a:r>
              <a:rPr lang="en-AU" altLang="en-US" noProof="0" dirty="0"/>
              <a:t>Lecture #: Part #</a:t>
            </a:r>
          </a:p>
        </p:txBody>
      </p:sp>
      <p:pic>
        <p:nvPicPr>
          <p:cNvPr id="13" name="Picture 12"/>
          <p:cNvPicPr/>
          <p:nvPr/>
        </p:nvPicPr>
        <p:blipFill>
          <a:blip r:embed="rId3"/>
          <a:stretch>
            <a:fillRect/>
          </a:stretch>
        </p:blipFill>
        <p:spPr>
          <a:xfrm>
            <a:off x="3599723" y="15148"/>
            <a:ext cx="4588933" cy="1270000"/>
          </a:xfrm>
          <a:prstGeom prst="rect">
            <a:avLst/>
          </a:prstGeom>
        </p:spPr>
      </p:pic>
    </p:spTree>
    <p:extLst>
      <p:ext uri="{BB962C8B-B14F-4D97-AF65-F5344CB8AC3E}">
        <p14:creationId xmlns:p14="http://schemas.microsoft.com/office/powerpoint/2010/main" val="3563116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27648" y="116633"/>
            <a:ext cx="10515600" cy="615603"/>
          </a:xfrm>
        </p:spPr>
        <p:txBody>
          <a:bodyPr/>
          <a:lstStyle/>
          <a:p>
            <a:r>
              <a:rPr lang="en-US"/>
              <a:t>Click to edit Master title style</a:t>
            </a:r>
            <a:endParaRPr lang="en-AU" dirty="0"/>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10262719"/>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0026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D2699-854E-43F8-B81B-1A852238A2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CA7DF28-342B-4918-9141-7602459C07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9ACA6DA-0F87-4E38-8C68-985A5F6A0521}"/>
              </a:ext>
            </a:extLst>
          </p:cNvPr>
          <p:cNvSpPr>
            <a:spLocks noGrp="1"/>
          </p:cNvSpPr>
          <p:nvPr>
            <p:ph type="dt" sz="half" idx="10"/>
          </p:nvPr>
        </p:nvSpPr>
        <p:spPr/>
        <p:txBody>
          <a:bodyPr/>
          <a:lstStyle/>
          <a:p>
            <a:fld id="{2968E7D4-1445-470A-B363-FC42EA1498EE}" type="datetimeFigureOut">
              <a:rPr lang="en-GB" smtClean="0"/>
              <a:t>11/11/2020</a:t>
            </a:fld>
            <a:endParaRPr lang="en-GB"/>
          </a:p>
        </p:txBody>
      </p:sp>
      <p:sp>
        <p:nvSpPr>
          <p:cNvPr id="5" name="Footer Placeholder 4">
            <a:extLst>
              <a:ext uri="{FF2B5EF4-FFF2-40B4-BE49-F238E27FC236}">
                <a16:creationId xmlns:a16="http://schemas.microsoft.com/office/drawing/2014/main" id="{622A1059-3AAE-4784-89FF-B5E03D41CC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4B4129-FD85-444F-8AFA-9563A9898977}"/>
              </a:ext>
            </a:extLst>
          </p:cNvPr>
          <p:cNvSpPr>
            <a:spLocks noGrp="1"/>
          </p:cNvSpPr>
          <p:nvPr>
            <p:ph type="sldNum" sz="quarter" idx="12"/>
          </p:nvPr>
        </p:nvSpPr>
        <p:spPr/>
        <p:txBody>
          <a:bodyPr/>
          <a:lstStyle/>
          <a:p>
            <a:fld id="{E83742DD-8006-43F8-990F-92C08CB93785}" type="slidenum">
              <a:rPr lang="en-GB" smtClean="0"/>
              <a:t>‹#›</a:t>
            </a:fld>
            <a:endParaRPr lang="en-GB"/>
          </a:p>
        </p:txBody>
      </p:sp>
    </p:spTree>
    <p:extLst>
      <p:ext uri="{BB962C8B-B14F-4D97-AF65-F5344CB8AC3E}">
        <p14:creationId xmlns:p14="http://schemas.microsoft.com/office/powerpoint/2010/main" val="684976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CCF7E-6EDB-4EEB-83D0-D4ACA26EB5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D69BAF-4100-4398-84A1-86DCFF16A5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7AACA4-B99D-452F-B169-DD48CE1B7884}"/>
              </a:ext>
            </a:extLst>
          </p:cNvPr>
          <p:cNvSpPr>
            <a:spLocks noGrp="1"/>
          </p:cNvSpPr>
          <p:nvPr>
            <p:ph type="dt" sz="half" idx="10"/>
          </p:nvPr>
        </p:nvSpPr>
        <p:spPr/>
        <p:txBody>
          <a:bodyPr/>
          <a:lstStyle/>
          <a:p>
            <a:fld id="{2968E7D4-1445-470A-B363-FC42EA1498EE}" type="datetimeFigureOut">
              <a:rPr lang="en-GB" smtClean="0"/>
              <a:t>11/11/2020</a:t>
            </a:fld>
            <a:endParaRPr lang="en-GB"/>
          </a:p>
        </p:txBody>
      </p:sp>
      <p:sp>
        <p:nvSpPr>
          <p:cNvPr id="5" name="Footer Placeholder 4">
            <a:extLst>
              <a:ext uri="{FF2B5EF4-FFF2-40B4-BE49-F238E27FC236}">
                <a16:creationId xmlns:a16="http://schemas.microsoft.com/office/drawing/2014/main" id="{C6445F06-2D71-4C6A-AD6E-39E403E7E8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65E7EA-2A73-4C57-AE83-5D78CA3ABB47}"/>
              </a:ext>
            </a:extLst>
          </p:cNvPr>
          <p:cNvSpPr>
            <a:spLocks noGrp="1"/>
          </p:cNvSpPr>
          <p:nvPr>
            <p:ph type="sldNum" sz="quarter" idx="12"/>
          </p:nvPr>
        </p:nvSpPr>
        <p:spPr/>
        <p:txBody>
          <a:bodyPr/>
          <a:lstStyle/>
          <a:p>
            <a:fld id="{E83742DD-8006-43F8-990F-92C08CB93785}" type="slidenum">
              <a:rPr lang="en-GB" smtClean="0"/>
              <a:t>‹#›</a:t>
            </a:fld>
            <a:endParaRPr lang="en-GB"/>
          </a:p>
        </p:txBody>
      </p:sp>
    </p:spTree>
    <p:extLst>
      <p:ext uri="{BB962C8B-B14F-4D97-AF65-F5344CB8AC3E}">
        <p14:creationId xmlns:p14="http://schemas.microsoft.com/office/powerpoint/2010/main" val="109107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3158-C9E1-4D29-A932-5D07563280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CD98A9-4105-41C9-8163-C67ABB95BA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40A293-F62A-4519-AC59-FFA59D01DFE2}"/>
              </a:ext>
            </a:extLst>
          </p:cNvPr>
          <p:cNvSpPr>
            <a:spLocks noGrp="1"/>
          </p:cNvSpPr>
          <p:nvPr>
            <p:ph type="dt" sz="half" idx="10"/>
          </p:nvPr>
        </p:nvSpPr>
        <p:spPr/>
        <p:txBody>
          <a:bodyPr/>
          <a:lstStyle/>
          <a:p>
            <a:fld id="{2968E7D4-1445-470A-B363-FC42EA1498EE}" type="datetimeFigureOut">
              <a:rPr lang="en-GB" smtClean="0"/>
              <a:t>11/11/2020</a:t>
            </a:fld>
            <a:endParaRPr lang="en-GB"/>
          </a:p>
        </p:txBody>
      </p:sp>
      <p:sp>
        <p:nvSpPr>
          <p:cNvPr id="5" name="Footer Placeholder 4">
            <a:extLst>
              <a:ext uri="{FF2B5EF4-FFF2-40B4-BE49-F238E27FC236}">
                <a16:creationId xmlns:a16="http://schemas.microsoft.com/office/drawing/2014/main" id="{A54EBC5A-E97E-4E42-9EE0-43E81D4900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F4D018-7119-4F5A-A788-0F831D600F72}"/>
              </a:ext>
            </a:extLst>
          </p:cNvPr>
          <p:cNvSpPr>
            <a:spLocks noGrp="1"/>
          </p:cNvSpPr>
          <p:nvPr>
            <p:ph type="sldNum" sz="quarter" idx="12"/>
          </p:nvPr>
        </p:nvSpPr>
        <p:spPr/>
        <p:txBody>
          <a:bodyPr/>
          <a:lstStyle/>
          <a:p>
            <a:fld id="{E83742DD-8006-43F8-990F-92C08CB93785}" type="slidenum">
              <a:rPr lang="en-GB" smtClean="0"/>
              <a:t>‹#›</a:t>
            </a:fld>
            <a:endParaRPr lang="en-GB"/>
          </a:p>
        </p:txBody>
      </p:sp>
    </p:spTree>
    <p:extLst>
      <p:ext uri="{BB962C8B-B14F-4D97-AF65-F5344CB8AC3E}">
        <p14:creationId xmlns:p14="http://schemas.microsoft.com/office/powerpoint/2010/main" val="3314706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60135-CAA9-4C73-B9B7-C1BAA1184DD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564280-FFC4-49E5-BB2E-2D0941264B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3877133-AEC8-4D75-B03D-50CED1879D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64CD224-F881-4F42-868E-2BEC98C84881}"/>
              </a:ext>
            </a:extLst>
          </p:cNvPr>
          <p:cNvSpPr>
            <a:spLocks noGrp="1"/>
          </p:cNvSpPr>
          <p:nvPr>
            <p:ph type="dt" sz="half" idx="10"/>
          </p:nvPr>
        </p:nvSpPr>
        <p:spPr/>
        <p:txBody>
          <a:bodyPr/>
          <a:lstStyle/>
          <a:p>
            <a:fld id="{2968E7D4-1445-470A-B363-FC42EA1498EE}" type="datetimeFigureOut">
              <a:rPr lang="en-GB" smtClean="0"/>
              <a:t>11/11/2020</a:t>
            </a:fld>
            <a:endParaRPr lang="en-GB"/>
          </a:p>
        </p:txBody>
      </p:sp>
      <p:sp>
        <p:nvSpPr>
          <p:cNvPr id="6" name="Footer Placeholder 5">
            <a:extLst>
              <a:ext uri="{FF2B5EF4-FFF2-40B4-BE49-F238E27FC236}">
                <a16:creationId xmlns:a16="http://schemas.microsoft.com/office/drawing/2014/main" id="{2F50070E-9F50-473E-9C93-9E90F01C24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A4F2E6-7C0B-40BF-8710-599FD85F0EC3}"/>
              </a:ext>
            </a:extLst>
          </p:cNvPr>
          <p:cNvSpPr>
            <a:spLocks noGrp="1"/>
          </p:cNvSpPr>
          <p:nvPr>
            <p:ph type="sldNum" sz="quarter" idx="12"/>
          </p:nvPr>
        </p:nvSpPr>
        <p:spPr/>
        <p:txBody>
          <a:bodyPr/>
          <a:lstStyle/>
          <a:p>
            <a:fld id="{E83742DD-8006-43F8-990F-92C08CB93785}" type="slidenum">
              <a:rPr lang="en-GB" smtClean="0"/>
              <a:t>‹#›</a:t>
            </a:fld>
            <a:endParaRPr lang="en-GB"/>
          </a:p>
        </p:txBody>
      </p:sp>
    </p:spTree>
    <p:extLst>
      <p:ext uri="{BB962C8B-B14F-4D97-AF65-F5344CB8AC3E}">
        <p14:creationId xmlns:p14="http://schemas.microsoft.com/office/powerpoint/2010/main" val="577163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AAC36-7447-4B78-B7DA-2747F8D1B0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AB35C4-44FE-497A-B478-66D096856D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F095CF-BBC0-4A9B-AB31-1AE7FEC9CE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2AD68C-B306-4712-8F04-C552887774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B65529-B11A-4EB9-802F-9328718390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4E68DE-3671-4D1F-A99E-DE9426EDE6DC}"/>
              </a:ext>
            </a:extLst>
          </p:cNvPr>
          <p:cNvSpPr>
            <a:spLocks noGrp="1"/>
          </p:cNvSpPr>
          <p:nvPr>
            <p:ph type="dt" sz="half" idx="10"/>
          </p:nvPr>
        </p:nvSpPr>
        <p:spPr/>
        <p:txBody>
          <a:bodyPr/>
          <a:lstStyle/>
          <a:p>
            <a:fld id="{2968E7D4-1445-470A-B363-FC42EA1498EE}" type="datetimeFigureOut">
              <a:rPr lang="en-GB" smtClean="0"/>
              <a:t>11/11/2020</a:t>
            </a:fld>
            <a:endParaRPr lang="en-GB"/>
          </a:p>
        </p:txBody>
      </p:sp>
      <p:sp>
        <p:nvSpPr>
          <p:cNvPr id="8" name="Footer Placeholder 7">
            <a:extLst>
              <a:ext uri="{FF2B5EF4-FFF2-40B4-BE49-F238E27FC236}">
                <a16:creationId xmlns:a16="http://schemas.microsoft.com/office/drawing/2014/main" id="{3B358250-0F18-4246-B6B4-F2DA00CE825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0A44D2-2B2F-4067-A14D-91E67C94098C}"/>
              </a:ext>
            </a:extLst>
          </p:cNvPr>
          <p:cNvSpPr>
            <a:spLocks noGrp="1"/>
          </p:cNvSpPr>
          <p:nvPr>
            <p:ph type="sldNum" sz="quarter" idx="12"/>
          </p:nvPr>
        </p:nvSpPr>
        <p:spPr/>
        <p:txBody>
          <a:bodyPr/>
          <a:lstStyle/>
          <a:p>
            <a:fld id="{E83742DD-8006-43F8-990F-92C08CB93785}" type="slidenum">
              <a:rPr lang="en-GB" smtClean="0"/>
              <a:t>‹#›</a:t>
            </a:fld>
            <a:endParaRPr lang="en-GB"/>
          </a:p>
        </p:txBody>
      </p:sp>
    </p:spTree>
    <p:extLst>
      <p:ext uri="{BB962C8B-B14F-4D97-AF65-F5344CB8AC3E}">
        <p14:creationId xmlns:p14="http://schemas.microsoft.com/office/powerpoint/2010/main" val="366462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8EB6-3EBF-4C86-B7F7-C0F44DF25A2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6F6AD46-D266-4D79-B631-98006C6F58C5}"/>
              </a:ext>
            </a:extLst>
          </p:cNvPr>
          <p:cNvSpPr>
            <a:spLocks noGrp="1"/>
          </p:cNvSpPr>
          <p:nvPr>
            <p:ph type="dt" sz="half" idx="10"/>
          </p:nvPr>
        </p:nvSpPr>
        <p:spPr/>
        <p:txBody>
          <a:bodyPr/>
          <a:lstStyle/>
          <a:p>
            <a:fld id="{2968E7D4-1445-470A-B363-FC42EA1498EE}" type="datetimeFigureOut">
              <a:rPr lang="en-GB" smtClean="0"/>
              <a:t>11/11/2020</a:t>
            </a:fld>
            <a:endParaRPr lang="en-GB"/>
          </a:p>
        </p:txBody>
      </p:sp>
      <p:sp>
        <p:nvSpPr>
          <p:cNvPr id="4" name="Footer Placeholder 3">
            <a:extLst>
              <a:ext uri="{FF2B5EF4-FFF2-40B4-BE49-F238E27FC236}">
                <a16:creationId xmlns:a16="http://schemas.microsoft.com/office/drawing/2014/main" id="{5BE12C24-4318-4D8E-B349-4E067D02BC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17CC0D-3AC6-45D0-83B7-3D2DF9A14D65}"/>
              </a:ext>
            </a:extLst>
          </p:cNvPr>
          <p:cNvSpPr>
            <a:spLocks noGrp="1"/>
          </p:cNvSpPr>
          <p:nvPr>
            <p:ph type="sldNum" sz="quarter" idx="12"/>
          </p:nvPr>
        </p:nvSpPr>
        <p:spPr/>
        <p:txBody>
          <a:bodyPr/>
          <a:lstStyle/>
          <a:p>
            <a:fld id="{E83742DD-8006-43F8-990F-92C08CB93785}" type="slidenum">
              <a:rPr lang="en-GB" smtClean="0"/>
              <a:t>‹#›</a:t>
            </a:fld>
            <a:endParaRPr lang="en-GB"/>
          </a:p>
        </p:txBody>
      </p:sp>
    </p:spTree>
    <p:extLst>
      <p:ext uri="{BB962C8B-B14F-4D97-AF65-F5344CB8AC3E}">
        <p14:creationId xmlns:p14="http://schemas.microsoft.com/office/powerpoint/2010/main" val="4023159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03468A-98AA-4775-9C62-8A1682ADF7E2}"/>
              </a:ext>
            </a:extLst>
          </p:cNvPr>
          <p:cNvSpPr>
            <a:spLocks noGrp="1"/>
          </p:cNvSpPr>
          <p:nvPr>
            <p:ph type="dt" sz="half" idx="10"/>
          </p:nvPr>
        </p:nvSpPr>
        <p:spPr/>
        <p:txBody>
          <a:bodyPr/>
          <a:lstStyle/>
          <a:p>
            <a:fld id="{2968E7D4-1445-470A-B363-FC42EA1498EE}" type="datetimeFigureOut">
              <a:rPr lang="en-GB" smtClean="0"/>
              <a:t>11/11/2020</a:t>
            </a:fld>
            <a:endParaRPr lang="en-GB"/>
          </a:p>
        </p:txBody>
      </p:sp>
      <p:sp>
        <p:nvSpPr>
          <p:cNvPr id="3" name="Footer Placeholder 2">
            <a:extLst>
              <a:ext uri="{FF2B5EF4-FFF2-40B4-BE49-F238E27FC236}">
                <a16:creationId xmlns:a16="http://schemas.microsoft.com/office/drawing/2014/main" id="{9100FCE8-BE9F-4D1C-847B-AC7C517478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9E5C41-C3AF-4EA3-BD52-ABA9410E0371}"/>
              </a:ext>
            </a:extLst>
          </p:cNvPr>
          <p:cNvSpPr>
            <a:spLocks noGrp="1"/>
          </p:cNvSpPr>
          <p:nvPr>
            <p:ph type="sldNum" sz="quarter" idx="12"/>
          </p:nvPr>
        </p:nvSpPr>
        <p:spPr/>
        <p:txBody>
          <a:bodyPr/>
          <a:lstStyle/>
          <a:p>
            <a:fld id="{E83742DD-8006-43F8-990F-92C08CB93785}" type="slidenum">
              <a:rPr lang="en-GB" smtClean="0"/>
              <a:t>‹#›</a:t>
            </a:fld>
            <a:endParaRPr lang="en-GB"/>
          </a:p>
        </p:txBody>
      </p:sp>
    </p:spTree>
    <p:extLst>
      <p:ext uri="{BB962C8B-B14F-4D97-AF65-F5344CB8AC3E}">
        <p14:creationId xmlns:p14="http://schemas.microsoft.com/office/powerpoint/2010/main" val="2441809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E6F48-35C6-4663-BCBD-193524CCCE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EDD4F4-83F3-4E26-AC95-3A3ACE9A05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5520ECB-0ECA-433D-A130-B5AF129D9F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2BA4AF-DCEF-4E61-8DE4-637EBCF88A0F}"/>
              </a:ext>
            </a:extLst>
          </p:cNvPr>
          <p:cNvSpPr>
            <a:spLocks noGrp="1"/>
          </p:cNvSpPr>
          <p:nvPr>
            <p:ph type="dt" sz="half" idx="10"/>
          </p:nvPr>
        </p:nvSpPr>
        <p:spPr/>
        <p:txBody>
          <a:bodyPr/>
          <a:lstStyle/>
          <a:p>
            <a:fld id="{2968E7D4-1445-470A-B363-FC42EA1498EE}" type="datetimeFigureOut">
              <a:rPr lang="en-GB" smtClean="0"/>
              <a:t>11/11/2020</a:t>
            </a:fld>
            <a:endParaRPr lang="en-GB"/>
          </a:p>
        </p:txBody>
      </p:sp>
      <p:sp>
        <p:nvSpPr>
          <p:cNvPr id="6" name="Footer Placeholder 5">
            <a:extLst>
              <a:ext uri="{FF2B5EF4-FFF2-40B4-BE49-F238E27FC236}">
                <a16:creationId xmlns:a16="http://schemas.microsoft.com/office/drawing/2014/main" id="{226A62C5-B26C-4179-B95E-B3848DE974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81217F-896C-4186-9F35-DF3871F9E313}"/>
              </a:ext>
            </a:extLst>
          </p:cNvPr>
          <p:cNvSpPr>
            <a:spLocks noGrp="1"/>
          </p:cNvSpPr>
          <p:nvPr>
            <p:ph type="sldNum" sz="quarter" idx="12"/>
          </p:nvPr>
        </p:nvSpPr>
        <p:spPr/>
        <p:txBody>
          <a:bodyPr/>
          <a:lstStyle/>
          <a:p>
            <a:fld id="{E83742DD-8006-43F8-990F-92C08CB93785}" type="slidenum">
              <a:rPr lang="en-GB" smtClean="0"/>
              <a:t>‹#›</a:t>
            </a:fld>
            <a:endParaRPr lang="en-GB"/>
          </a:p>
        </p:txBody>
      </p:sp>
    </p:spTree>
    <p:extLst>
      <p:ext uri="{BB962C8B-B14F-4D97-AF65-F5344CB8AC3E}">
        <p14:creationId xmlns:p14="http://schemas.microsoft.com/office/powerpoint/2010/main" val="426874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BD9E5728-6E9B-4D6D-8A4F-24BB8B9AA6EF}"/>
              </a:ext>
            </a:extLst>
          </p:cNvPr>
          <p:cNvPicPr>
            <a:picLocks noChangeAspect="1"/>
          </p:cNvPicPr>
          <p:nvPr/>
        </p:nvPicPr>
        <p:blipFill rotWithShape="1">
          <a:blip r:embed="rId2">
            <a:extLst>
              <a:ext uri="{28A0092B-C50C-407E-A947-70E740481C1C}">
                <a14:useLocalDpi xmlns:a14="http://schemas.microsoft.com/office/drawing/2010/main" val="0"/>
              </a:ext>
            </a:extLst>
          </a:blip>
          <a:srcRect r="13421"/>
          <a:stretch/>
        </p:blipFill>
        <p:spPr bwMode="auto">
          <a:xfrm>
            <a:off x="-992" y="1"/>
            <a:ext cx="122416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hasCustomPrompt="1"/>
          </p:nvPr>
        </p:nvSpPr>
        <p:spPr>
          <a:xfrm>
            <a:off x="2831638" y="120161"/>
            <a:ext cx="9555421" cy="528731"/>
          </a:xfrm>
          <a:prstGeom prst="rect">
            <a:avLst/>
          </a:prstGeom>
        </p:spPr>
        <p:txBody>
          <a:bodyPr/>
          <a:lstStyle>
            <a:lvl1pPr>
              <a:defRPr/>
            </a:lvl1pPr>
          </a:lstStyle>
          <a:p>
            <a:r>
              <a:rPr lang="en-US" dirty="0"/>
              <a:t>Learning Objectives</a:t>
            </a:r>
            <a:endParaRPr lang="en-AU" dirty="0"/>
          </a:p>
        </p:txBody>
      </p:sp>
      <p:sp>
        <p:nvSpPr>
          <p:cNvPr id="39" name="Text Placeholder 38"/>
          <p:cNvSpPr>
            <a:spLocks noGrp="1"/>
          </p:cNvSpPr>
          <p:nvPr>
            <p:ph type="body" sz="quarter" idx="10"/>
          </p:nvPr>
        </p:nvSpPr>
        <p:spPr>
          <a:xfrm>
            <a:off x="1199456" y="1556793"/>
            <a:ext cx="10273208" cy="37451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40" name="Picture 39"/>
          <p:cNvPicPr/>
          <p:nvPr/>
        </p:nvPicPr>
        <p:blipFill>
          <a:blip r:embed="rId3"/>
          <a:stretch>
            <a:fillRect/>
          </a:stretch>
        </p:blipFill>
        <p:spPr>
          <a:xfrm>
            <a:off x="95505" y="103988"/>
            <a:ext cx="2207903" cy="440915"/>
          </a:xfrm>
          <a:prstGeom prst="rect">
            <a:avLst/>
          </a:prstGeom>
        </p:spPr>
      </p:pic>
    </p:spTree>
    <p:extLst>
      <p:ext uri="{BB962C8B-B14F-4D97-AF65-F5344CB8AC3E}">
        <p14:creationId xmlns:p14="http://schemas.microsoft.com/office/powerpoint/2010/main" val="3322010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007A0-48C5-435F-8262-82FF91F298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C41D434-88E0-4556-98BD-35388D978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947F23-668B-4222-A1F9-ADEB77980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EAA06-8F64-406D-A75D-9A29E04041B8}"/>
              </a:ext>
            </a:extLst>
          </p:cNvPr>
          <p:cNvSpPr>
            <a:spLocks noGrp="1"/>
          </p:cNvSpPr>
          <p:nvPr>
            <p:ph type="dt" sz="half" idx="10"/>
          </p:nvPr>
        </p:nvSpPr>
        <p:spPr/>
        <p:txBody>
          <a:bodyPr/>
          <a:lstStyle/>
          <a:p>
            <a:fld id="{2968E7D4-1445-470A-B363-FC42EA1498EE}" type="datetimeFigureOut">
              <a:rPr lang="en-GB" smtClean="0"/>
              <a:t>11/11/2020</a:t>
            </a:fld>
            <a:endParaRPr lang="en-GB"/>
          </a:p>
        </p:txBody>
      </p:sp>
      <p:sp>
        <p:nvSpPr>
          <p:cNvPr id="6" name="Footer Placeholder 5">
            <a:extLst>
              <a:ext uri="{FF2B5EF4-FFF2-40B4-BE49-F238E27FC236}">
                <a16:creationId xmlns:a16="http://schemas.microsoft.com/office/drawing/2014/main" id="{C8EF4CCC-FBE4-471E-93A9-DB95CE9B23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F5656F-347B-4375-8858-84825B32C041}"/>
              </a:ext>
            </a:extLst>
          </p:cNvPr>
          <p:cNvSpPr>
            <a:spLocks noGrp="1"/>
          </p:cNvSpPr>
          <p:nvPr>
            <p:ph type="sldNum" sz="quarter" idx="12"/>
          </p:nvPr>
        </p:nvSpPr>
        <p:spPr/>
        <p:txBody>
          <a:bodyPr/>
          <a:lstStyle/>
          <a:p>
            <a:fld id="{E83742DD-8006-43F8-990F-92C08CB93785}" type="slidenum">
              <a:rPr lang="en-GB" smtClean="0"/>
              <a:t>‹#›</a:t>
            </a:fld>
            <a:endParaRPr lang="en-GB"/>
          </a:p>
        </p:txBody>
      </p:sp>
    </p:spTree>
    <p:extLst>
      <p:ext uri="{BB962C8B-B14F-4D97-AF65-F5344CB8AC3E}">
        <p14:creationId xmlns:p14="http://schemas.microsoft.com/office/powerpoint/2010/main" val="4067312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E7752-C512-4E0F-AA06-2F3DC0AD35B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A9DB50-F1D1-4DE4-BA26-66CBA4EF25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77C302-4C42-491E-BADF-F3A87CC8477F}"/>
              </a:ext>
            </a:extLst>
          </p:cNvPr>
          <p:cNvSpPr>
            <a:spLocks noGrp="1"/>
          </p:cNvSpPr>
          <p:nvPr>
            <p:ph type="dt" sz="half" idx="10"/>
          </p:nvPr>
        </p:nvSpPr>
        <p:spPr/>
        <p:txBody>
          <a:bodyPr/>
          <a:lstStyle/>
          <a:p>
            <a:fld id="{2968E7D4-1445-470A-B363-FC42EA1498EE}" type="datetimeFigureOut">
              <a:rPr lang="en-GB" smtClean="0"/>
              <a:t>11/11/2020</a:t>
            </a:fld>
            <a:endParaRPr lang="en-GB"/>
          </a:p>
        </p:txBody>
      </p:sp>
      <p:sp>
        <p:nvSpPr>
          <p:cNvPr id="5" name="Footer Placeholder 4">
            <a:extLst>
              <a:ext uri="{FF2B5EF4-FFF2-40B4-BE49-F238E27FC236}">
                <a16:creationId xmlns:a16="http://schemas.microsoft.com/office/drawing/2014/main" id="{D68842FE-9FAF-4FE0-BDD3-B9E118DC3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F92BE2-B237-4E2F-AD76-DE16EE9355BE}"/>
              </a:ext>
            </a:extLst>
          </p:cNvPr>
          <p:cNvSpPr>
            <a:spLocks noGrp="1"/>
          </p:cNvSpPr>
          <p:nvPr>
            <p:ph type="sldNum" sz="quarter" idx="12"/>
          </p:nvPr>
        </p:nvSpPr>
        <p:spPr/>
        <p:txBody>
          <a:bodyPr/>
          <a:lstStyle/>
          <a:p>
            <a:fld id="{E83742DD-8006-43F8-990F-92C08CB93785}" type="slidenum">
              <a:rPr lang="en-GB" smtClean="0"/>
              <a:t>‹#›</a:t>
            </a:fld>
            <a:endParaRPr lang="en-GB"/>
          </a:p>
        </p:txBody>
      </p:sp>
    </p:spTree>
    <p:extLst>
      <p:ext uri="{BB962C8B-B14F-4D97-AF65-F5344CB8AC3E}">
        <p14:creationId xmlns:p14="http://schemas.microsoft.com/office/powerpoint/2010/main" val="2970973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4BA6B9-6834-4BB5-80B9-C3E6633F14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9322B0-1BB4-4CF9-86C8-F440A8EFD2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548064-2E56-4B5E-920A-BD3B9BFC54C1}"/>
              </a:ext>
            </a:extLst>
          </p:cNvPr>
          <p:cNvSpPr>
            <a:spLocks noGrp="1"/>
          </p:cNvSpPr>
          <p:nvPr>
            <p:ph type="dt" sz="half" idx="10"/>
          </p:nvPr>
        </p:nvSpPr>
        <p:spPr/>
        <p:txBody>
          <a:bodyPr/>
          <a:lstStyle/>
          <a:p>
            <a:fld id="{2968E7D4-1445-470A-B363-FC42EA1498EE}" type="datetimeFigureOut">
              <a:rPr lang="en-GB" smtClean="0"/>
              <a:t>11/11/2020</a:t>
            </a:fld>
            <a:endParaRPr lang="en-GB"/>
          </a:p>
        </p:txBody>
      </p:sp>
      <p:sp>
        <p:nvSpPr>
          <p:cNvPr id="5" name="Footer Placeholder 4">
            <a:extLst>
              <a:ext uri="{FF2B5EF4-FFF2-40B4-BE49-F238E27FC236}">
                <a16:creationId xmlns:a16="http://schemas.microsoft.com/office/drawing/2014/main" id="{FAF48C56-BD66-4CEA-B2A9-B313071A8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89B329-7E88-404B-8E43-8A1B20213758}"/>
              </a:ext>
            </a:extLst>
          </p:cNvPr>
          <p:cNvSpPr>
            <a:spLocks noGrp="1"/>
          </p:cNvSpPr>
          <p:nvPr>
            <p:ph type="sldNum" sz="quarter" idx="12"/>
          </p:nvPr>
        </p:nvSpPr>
        <p:spPr/>
        <p:txBody>
          <a:bodyPr/>
          <a:lstStyle/>
          <a:p>
            <a:fld id="{E83742DD-8006-43F8-990F-92C08CB93785}" type="slidenum">
              <a:rPr lang="en-GB" smtClean="0"/>
              <a:t>‹#›</a:t>
            </a:fld>
            <a:endParaRPr lang="en-GB"/>
          </a:p>
        </p:txBody>
      </p:sp>
    </p:spTree>
    <p:extLst>
      <p:ext uri="{BB962C8B-B14F-4D97-AF65-F5344CB8AC3E}">
        <p14:creationId xmlns:p14="http://schemas.microsoft.com/office/powerpoint/2010/main" val="3277198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345876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4417" y="162877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212417" y="162877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3023659" y="116633"/>
            <a:ext cx="9168341" cy="576064"/>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390816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2927648" y="122768"/>
            <a:ext cx="9313035" cy="497921"/>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3470646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27648" y="22756"/>
            <a:ext cx="8928992" cy="741949"/>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78329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831637" y="116633"/>
            <a:ext cx="8928992" cy="576064"/>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184306860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2255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836712"/>
            <a:ext cx="3932767" cy="1220688"/>
          </a:xfrm>
          <a:prstGeom prst="rect">
            <a:avLst/>
          </a:prstGeom>
        </p:spPr>
        <p:txBody>
          <a:bodyPr anchor="b"/>
          <a:lstStyle>
            <a:lvl1pPr>
              <a:defRPr sz="3200"/>
            </a:lvl1pPr>
          </a:lstStyle>
          <a:p>
            <a:r>
              <a:rPr lang="en-US"/>
              <a:t>Click to edit Master title style</a:t>
            </a:r>
            <a:endParaRPr lang="en-AU" dirty="0"/>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348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7E4E607-382A-4D99-9C15-CD37FE06CA77}"/>
              </a:ext>
            </a:extLst>
          </p:cNvPr>
          <p:cNvSpPr>
            <a:spLocks noGrp="1" noChangeArrowheads="1"/>
          </p:cNvSpPr>
          <p:nvPr>
            <p:ph type="body" idx="1"/>
          </p:nvPr>
        </p:nvSpPr>
        <p:spPr bwMode="auto">
          <a:xfrm>
            <a:off x="624417" y="162877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1032"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1033"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0"/>
            <a:ext cx="16319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dirty="0">
                <a:latin typeface="Tahoma" panose="020B0604030504040204" pitchFamily="34" charset="0"/>
              </a:rPr>
              <a:t>Holmes Institute Pathways</a:t>
            </a:r>
          </a:p>
        </p:txBody>
      </p:sp>
      <p:pic>
        <p:nvPicPr>
          <p:cNvPr id="10" name="Picture 8">
            <a:extLst>
              <a:ext uri="{FF2B5EF4-FFF2-40B4-BE49-F238E27FC236}">
                <a16:creationId xmlns:a16="http://schemas.microsoft.com/office/drawing/2014/main" id="{BD9E5728-6E9B-4D6D-8A4F-24BB8B9AA6EF}"/>
              </a:ext>
            </a:extLst>
          </p:cNvPr>
          <p:cNvPicPr>
            <a:picLocks noChangeAspect="1"/>
          </p:cNvPicPr>
          <p:nvPr/>
        </p:nvPicPr>
        <p:blipFill rotWithShape="1">
          <a:blip r:embed="rId13">
            <a:extLst>
              <a:ext uri="{28A0092B-C50C-407E-A947-70E740481C1C}">
                <a14:useLocalDpi xmlns:a14="http://schemas.microsoft.com/office/drawing/2010/main" val="0"/>
              </a:ext>
            </a:extLst>
          </a:blip>
          <a:srcRect r="13421"/>
          <a:stretch/>
        </p:blipFill>
        <p:spPr bwMode="auto">
          <a:xfrm>
            <a:off x="-992" y="1"/>
            <a:ext cx="122416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p:nvPr/>
        </p:nvPicPr>
        <p:blipFill>
          <a:blip r:embed="rId14"/>
          <a:stretch>
            <a:fillRect/>
          </a:stretch>
        </p:blipFill>
        <p:spPr>
          <a:xfrm>
            <a:off x="95505" y="103988"/>
            <a:ext cx="2207903" cy="440915"/>
          </a:xfrm>
          <a:prstGeom prst="rect">
            <a:avLst/>
          </a:prstGeom>
        </p:spPr>
      </p:pic>
      <p:sp>
        <p:nvSpPr>
          <p:cNvPr id="7" name="Text Box 7">
            <a:extLst>
              <a:ext uri="{FF2B5EF4-FFF2-40B4-BE49-F238E27FC236}">
                <a16:creationId xmlns:a16="http://schemas.microsoft.com/office/drawing/2014/main" id="{E5546781-2D24-4626-AC44-3BF7F711653A}"/>
              </a:ext>
            </a:extLst>
          </p:cNvPr>
          <p:cNvSpPr txBox="1">
            <a:spLocks noChangeArrowheads="1"/>
          </p:cNvSpPr>
          <p:nvPr/>
        </p:nvSpPr>
        <p:spPr bwMode="auto">
          <a:xfrm>
            <a:off x="527051" y="6453189"/>
            <a:ext cx="336126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solidFill>
                  <a:schemeClr val="bg1"/>
                </a:solidFill>
                <a:latin typeface="Tahoma" panose="020B0604030504040204" pitchFamily="34" charset="0"/>
              </a:rPr>
              <a:t>Applied Business Statistics for Managers</a:t>
            </a:r>
          </a:p>
        </p:txBody>
      </p:sp>
      <p:sp>
        <p:nvSpPr>
          <p:cNvPr id="8"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9"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1"/>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latin typeface="Tahoma" panose="020B0604030504040204" pitchFamily="34" charset="0"/>
              </a:rPr>
              <a:t>Holmes Institute</a:t>
            </a:r>
          </a:p>
        </p:txBody>
      </p:sp>
      <p:sp>
        <p:nvSpPr>
          <p:cNvPr id="13"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14"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1"/>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latin typeface="Tahoma" panose="020B0604030504040204" pitchFamily="34" charset="0"/>
              </a:rPr>
              <a:t>Holmes Institute</a:t>
            </a:r>
          </a:p>
        </p:txBody>
      </p:sp>
    </p:spTree>
    <p:extLst>
      <p:ext uri="{BB962C8B-B14F-4D97-AF65-F5344CB8AC3E}">
        <p14:creationId xmlns:p14="http://schemas.microsoft.com/office/powerpoint/2010/main" val="3324608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fontAlgn="base" hangingPunct="1">
        <a:spcBef>
          <a:spcPct val="0"/>
        </a:spcBef>
        <a:spcAft>
          <a:spcPct val="0"/>
        </a:spcAft>
        <a:defRPr sz="3200" b="1" kern="1200">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Arial" panose="020B0604020202020204" pitchFamily="34" charset="0"/>
        </a:defRPr>
      </a:lvl2pPr>
      <a:lvl3pPr algn="l" rtl="0" eaLnBrk="1" fontAlgn="base" hangingPunct="1">
        <a:spcBef>
          <a:spcPct val="0"/>
        </a:spcBef>
        <a:spcAft>
          <a:spcPct val="0"/>
        </a:spcAft>
        <a:defRPr sz="3200" b="1">
          <a:solidFill>
            <a:schemeClr val="bg1"/>
          </a:solidFill>
          <a:latin typeface="Arial" panose="020B0604020202020204" pitchFamily="34" charset="0"/>
        </a:defRPr>
      </a:lvl3pPr>
      <a:lvl4pPr algn="l" rtl="0" eaLnBrk="1" fontAlgn="base" hangingPunct="1">
        <a:spcBef>
          <a:spcPct val="0"/>
        </a:spcBef>
        <a:spcAft>
          <a:spcPct val="0"/>
        </a:spcAft>
        <a:defRPr sz="3200" b="1">
          <a:solidFill>
            <a:schemeClr val="bg1"/>
          </a:solidFill>
          <a:latin typeface="Arial" panose="020B0604020202020204" pitchFamily="34" charset="0"/>
        </a:defRPr>
      </a:lvl4pPr>
      <a:lvl5pPr algn="l" rtl="0" eaLnBrk="1" fontAlgn="base" hangingPunct="1">
        <a:spcBef>
          <a:spcPct val="0"/>
        </a:spcBef>
        <a:spcAft>
          <a:spcPct val="0"/>
        </a:spcAft>
        <a:defRPr sz="3200" b="1">
          <a:solidFill>
            <a:schemeClr val="bg1"/>
          </a:solidFill>
          <a:latin typeface="Arial" panose="020B0604020202020204" pitchFamily="34" charset="0"/>
        </a:defRPr>
      </a:lvl5pPr>
      <a:lvl6pPr marL="457200" algn="l" rtl="0" eaLnBrk="1" fontAlgn="base" hangingPunct="1">
        <a:spcBef>
          <a:spcPct val="0"/>
        </a:spcBef>
        <a:spcAft>
          <a:spcPct val="0"/>
        </a:spcAft>
        <a:defRPr sz="3200" b="1">
          <a:solidFill>
            <a:schemeClr val="bg1"/>
          </a:solidFill>
          <a:latin typeface="Arial" panose="020B0604020202020204" pitchFamily="34" charset="0"/>
        </a:defRPr>
      </a:lvl6pPr>
      <a:lvl7pPr marL="914400" algn="l" rtl="0" eaLnBrk="1" fontAlgn="base" hangingPunct="1">
        <a:spcBef>
          <a:spcPct val="0"/>
        </a:spcBef>
        <a:spcAft>
          <a:spcPct val="0"/>
        </a:spcAft>
        <a:defRPr sz="3200" b="1">
          <a:solidFill>
            <a:schemeClr val="bg1"/>
          </a:solidFill>
          <a:latin typeface="Arial" panose="020B0604020202020204" pitchFamily="34" charset="0"/>
        </a:defRPr>
      </a:lvl7pPr>
      <a:lvl8pPr marL="1371600" algn="l" rtl="0" eaLnBrk="1" fontAlgn="base" hangingPunct="1">
        <a:spcBef>
          <a:spcPct val="0"/>
        </a:spcBef>
        <a:spcAft>
          <a:spcPct val="0"/>
        </a:spcAft>
        <a:defRPr sz="3200" b="1">
          <a:solidFill>
            <a:schemeClr val="bg1"/>
          </a:solidFill>
          <a:latin typeface="Arial" panose="020B0604020202020204" pitchFamily="34" charset="0"/>
        </a:defRPr>
      </a:lvl8pPr>
      <a:lvl9pPr marL="1828800" algn="l" rtl="0" eaLnBrk="1" fontAlgn="base" hangingPunct="1">
        <a:spcBef>
          <a:spcPct val="0"/>
        </a:spcBef>
        <a:spcAft>
          <a:spcPct val="0"/>
        </a:spcAft>
        <a:defRPr sz="32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CC0000"/>
        </a:buClr>
        <a:buSzPct val="95000"/>
        <a:buFont typeface="Wingdings" panose="05000000000000000000" pitchFamily="2" charset="2"/>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SzPct val="95000"/>
        <a:buFont typeface="Wingdings" panose="05000000000000000000" pitchFamily="2" charset="2"/>
        <a:buChar char="Ø"/>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7410F8-BB91-45DF-898D-0FC8597A36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CD1598-348A-44D9-8D68-94C3C9D1F1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692F53-832D-48B1-A7EF-3A8D7557A8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68E7D4-1445-470A-B363-FC42EA1498EE}" type="datetimeFigureOut">
              <a:rPr lang="en-GB" smtClean="0"/>
              <a:t>11/11/2020</a:t>
            </a:fld>
            <a:endParaRPr lang="en-GB"/>
          </a:p>
        </p:txBody>
      </p:sp>
      <p:sp>
        <p:nvSpPr>
          <p:cNvPr id="5" name="Footer Placeholder 4">
            <a:extLst>
              <a:ext uri="{FF2B5EF4-FFF2-40B4-BE49-F238E27FC236}">
                <a16:creationId xmlns:a16="http://schemas.microsoft.com/office/drawing/2014/main" id="{1DD37646-4E3C-4F75-BEB4-8EE1504568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5DB85D3-336E-4C3F-A5FB-57B7426F87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742DD-8006-43F8-990F-92C08CB93785}" type="slidenum">
              <a:rPr lang="en-GB" smtClean="0"/>
              <a:t>‹#›</a:t>
            </a:fld>
            <a:endParaRPr lang="en-GB"/>
          </a:p>
        </p:txBody>
      </p:sp>
    </p:spTree>
    <p:extLst>
      <p:ext uri="{BB962C8B-B14F-4D97-AF65-F5344CB8AC3E}">
        <p14:creationId xmlns:p14="http://schemas.microsoft.com/office/powerpoint/2010/main" val="1000219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8B89612-F73D-4191-803A-F1219F8AA79F}"/>
              </a:ext>
            </a:extLst>
          </p:cNvPr>
          <p:cNvSpPr>
            <a:spLocks noGrp="1"/>
          </p:cNvSpPr>
          <p:nvPr>
            <p:ph type="subTitle" idx="1"/>
          </p:nvPr>
        </p:nvSpPr>
        <p:spPr/>
        <p:txBody>
          <a:bodyPr/>
          <a:lstStyle/>
          <a:p>
            <a:r>
              <a:rPr lang="en-GB" dirty="0"/>
              <a:t>WEEK 6 – PART 6a</a:t>
            </a:r>
          </a:p>
        </p:txBody>
      </p:sp>
      <p:sp>
        <p:nvSpPr>
          <p:cNvPr id="3" name="Title 2">
            <a:extLst>
              <a:ext uri="{FF2B5EF4-FFF2-40B4-BE49-F238E27FC236}">
                <a16:creationId xmlns:a16="http://schemas.microsoft.com/office/drawing/2014/main" id="{2287F354-CBDA-44E8-82DB-8136B07EE05E}"/>
              </a:ext>
            </a:extLst>
          </p:cNvPr>
          <p:cNvSpPr>
            <a:spLocks noGrp="1"/>
          </p:cNvSpPr>
          <p:nvPr>
            <p:ph type="ctrTitle"/>
          </p:nvPr>
        </p:nvSpPr>
        <p:spPr/>
        <p:txBody>
          <a:bodyPr/>
          <a:lstStyle/>
          <a:p>
            <a:r>
              <a:rPr lang="en-GB" sz="3200" dirty="0">
                <a:solidFill>
                  <a:srgbClr val="201F1E"/>
                </a:solidFill>
                <a:effectLst/>
                <a:latin typeface="Calibri" panose="020F0502020204030204" pitchFamily="34" charset="0"/>
                <a:ea typeface="Calibri" panose="020F0502020204030204" pitchFamily="34" charset="0"/>
              </a:rPr>
              <a:t>UF05-Critical Thinking</a:t>
            </a:r>
            <a:endParaRPr lang="en-GB" dirty="0"/>
          </a:p>
        </p:txBody>
      </p:sp>
      <p:pic>
        <p:nvPicPr>
          <p:cNvPr id="4" name="Audio 3">
            <a:hlinkClick r:id="" action="ppaction://media"/>
            <a:extLst>
              <a:ext uri="{FF2B5EF4-FFF2-40B4-BE49-F238E27FC236}">
                <a16:creationId xmlns:a16="http://schemas.microsoft.com/office/drawing/2014/main" id="{AE47196C-A2B8-4E4D-85A4-B386AABAEF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18278029"/>
      </p:ext>
    </p:extLst>
  </p:cSld>
  <p:clrMapOvr>
    <a:masterClrMapping/>
  </p:clrMapOvr>
  <mc:AlternateContent xmlns:mc="http://schemas.openxmlformats.org/markup-compatibility/2006">
    <mc:Choice xmlns:p14="http://schemas.microsoft.com/office/powerpoint/2010/main" Requires="p14">
      <p:transition spd="slow" p14:dur="2000" advTm="24515"/>
    </mc:Choice>
    <mc:Fallback>
      <p:transition spd="slow" advTm="24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68401"/>
            <a:ext cx="8764270" cy="698500"/>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200275"/>
            <a:ext cx="10515600" cy="3489325"/>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sng" strike="noStrike" kern="1200" cap="none" spc="0" normalizeH="0" baseline="0" noProof="0" dirty="0">
                <a:ln>
                  <a:noFill/>
                </a:ln>
                <a:solidFill>
                  <a:prstClr val="black"/>
                </a:solidFill>
                <a:effectLst/>
                <a:uLnTx/>
                <a:uFillTx/>
                <a:latin typeface="Calibri" panose="020F0502020204030204"/>
                <a:ea typeface="+mn-ea"/>
                <a:cs typeface="+mn-cs"/>
              </a:rPr>
              <a:t>Mapping the landscape of evidence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rPr>
              <a:t>“Think of your engagement with evidence as a gradual mapping process: building up knowledge of a particular landscape.  Each source helps fill in a little more information – and helps you to better identify tensions, disagreements and gaps in your knowledge” (Chatfield, 2018, p.130).</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4" descr="Image result for landscape">
            <a:extLst>
              <a:ext uri="{FF2B5EF4-FFF2-40B4-BE49-F238E27FC236}">
                <a16:creationId xmlns:a16="http://schemas.microsoft.com/office/drawing/2014/main" id="{B1B1EF96-2CF7-4266-9BB0-A642C2F45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139" y="1204913"/>
            <a:ext cx="28575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2C243A0E-743B-450D-848F-A48A73BF0E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12048596"/>
      </p:ext>
    </p:extLst>
  </p:cSld>
  <p:clrMapOvr>
    <a:masterClrMapping/>
  </p:clrMapOvr>
  <mc:AlternateContent xmlns:mc="http://schemas.openxmlformats.org/markup-compatibility/2006">
    <mc:Choice xmlns:p14="http://schemas.microsoft.com/office/powerpoint/2010/main" Requires="p14">
      <p:transition spd="slow" p14:dur="2000" advTm="83668"/>
    </mc:Choice>
    <mc:Fallback>
      <p:transition spd="slow" advTm="83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8DFBF2B1-368A-4B6A-A00D-E5C8E5530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425" y="110992"/>
            <a:ext cx="9591675" cy="6721135"/>
          </a:xfrm>
          <a:prstGeom prst="rect">
            <a:avLst/>
          </a:prstGeom>
        </p:spPr>
      </p:pic>
      <p:pic>
        <p:nvPicPr>
          <p:cNvPr id="3" name="Audio 2">
            <a:hlinkClick r:id="" action="ppaction://media"/>
            <a:extLst>
              <a:ext uri="{FF2B5EF4-FFF2-40B4-BE49-F238E27FC236}">
                <a16:creationId xmlns:a16="http://schemas.microsoft.com/office/drawing/2014/main" id="{7AF005FB-B194-47CF-AB7F-BC3BE4B92E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24807630"/>
      </p:ext>
    </p:extLst>
  </p:cSld>
  <p:clrMapOvr>
    <a:masterClrMapping/>
  </p:clrMapOvr>
  <mc:AlternateContent xmlns:mc="http://schemas.openxmlformats.org/markup-compatibility/2006">
    <mc:Choice xmlns:p14="http://schemas.microsoft.com/office/powerpoint/2010/main" Requires="p14">
      <p:transition spd="slow" p14:dur="2000" advTm="149668"/>
    </mc:Choice>
    <mc:Fallback>
      <p:transition spd="slow" advTm="149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68401"/>
            <a:ext cx="8764270" cy="698500"/>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561975" y="1990725"/>
            <a:ext cx="10785476" cy="3698875"/>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sng" strike="noStrike" kern="1200" cap="none" spc="0" normalizeH="0" baseline="0" noProof="0" dirty="0">
                <a:ln>
                  <a:noFill/>
                </a:ln>
                <a:solidFill>
                  <a:prstClr val="black"/>
                </a:solidFill>
                <a:effectLst/>
                <a:uLnTx/>
                <a:uFillTx/>
                <a:latin typeface="Calibri" panose="020F0502020204030204"/>
                <a:ea typeface="+mn-ea"/>
                <a:cs typeface="+mn-cs"/>
              </a:rPr>
              <a:t>Mapping the landscape of evidence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000" u="sng"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“Remember this when sitting down to explore a topic or text for the first time.  Without context and understanding, information can seem arbitrary and impossible to engage with critically.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Once you begin to see and explore larger patterns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however, you’ll find that further reading becomes easier rather than more difficult – and that you are able to remember more, explore more materials more confidently, and start to develop your own perspective.” (Chatfield, 2018, p.131)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000" u="sng"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000" u="sng"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0" i="0"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0" i="0"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4" descr="Image result for landscape">
            <a:extLst>
              <a:ext uri="{FF2B5EF4-FFF2-40B4-BE49-F238E27FC236}">
                <a16:creationId xmlns:a16="http://schemas.microsoft.com/office/drawing/2014/main" id="{B1B1EF96-2CF7-4266-9BB0-A642C2F45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139" y="1204913"/>
            <a:ext cx="28575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EB83C50C-67B9-4AC1-80D6-A54C619878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77504017"/>
      </p:ext>
    </p:extLst>
  </p:cSld>
  <p:clrMapOvr>
    <a:masterClrMapping/>
  </p:clrMapOvr>
  <mc:AlternateContent xmlns:mc="http://schemas.openxmlformats.org/markup-compatibility/2006">
    <mc:Choice xmlns:p14="http://schemas.microsoft.com/office/powerpoint/2010/main" Requires="p14">
      <p:transition spd="slow" p14:dur="2000" advTm="134957"/>
    </mc:Choice>
    <mc:Fallback>
      <p:transition spd="slow" advTm="134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68401"/>
            <a:ext cx="8764270" cy="698500"/>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561975" y="1990725"/>
            <a:ext cx="10785476" cy="3698875"/>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sng" strike="noStrike" kern="1200" cap="none" spc="0" normalizeH="0" baseline="0" noProof="0" dirty="0">
                <a:ln>
                  <a:noFill/>
                </a:ln>
                <a:solidFill>
                  <a:prstClr val="black"/>
                </a:solidFill>
                <a:effectLst/>
                <a:uLnTx/>
                <a:uFillTx/>
                <a:latin typeface="Calibri" panose="020F0502020204030204"/>
                <a:ea typeface="+mn-ea"/>
                <a:cs typeface="+mn-cs"/>
              </a:rPr>
              <a:t>Mapping the landscape of evidence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000" u="sng"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000" u="sng"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strike="noStrike" kern="1200" cap="none" spc="0" normalizeH="0" baseline="0" noProof="0" dirty="0">
                <a:ln>
                  <a:noFill/>
                </a:ln>
                <a:solidFill>
                  <a:prstClr val="black"/>
                </a:solidFill>
                <a:effectLst/>
                <a:uLnTx/>
                <a:uFillTx/>
                <a:latin typeface="Calibri" panose="020F0502020204030204"/>
                <a:ea typeface="+mn-ea"/>
                <a:cs typeface="+mn-cs"/>
              </a:rPr>
              <a:t>What is an important step before we start reading critically?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0" i="0"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4" descr="Image result for landscape">
            <a:extLst>
              <a:ext uri="{FF2B5EF4-FFF2-40B4-BE49-F238E27FC236}">
                <a16:creationId xmlns:a16="http://schemas.microsoft.com/office/drawing/2014/main" id="{B1B1EF96-2CF7-4266-9BB0-A642C2F45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139" y="1204913"/>
            <a:ext cx="28575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F8A41571-D5C6-4EE0-9E5F-E2014BAD05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58076612"/>
      </p:ext>
    </p:extLst>
  </p:cSld>
  <p:clrMapOvr>
    <a:masterClrMapping/>
  </p:clrMapOvr>
  <mc:AlternateContent xmlns:mc="http://schemas.openxmlformats.org/markup-compatibility/2006">
    <mc:Choice xmlns:p14="http://schemas.microsoft.com/office/powerpoint/2010/main" Requires="p14">
      <p:transition spd="slow" p14:dur="2000" advTm="123494"/>
    </mc:Choice>
    <mc:Fallback>
      <p:transition spd="slow" advTm="123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68401"/>
            <a:ext cx="8764270" cy="698500"/>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561975" y="1990725"/>
            <a:ext cx="10785476" cy="3698875"/>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sng" strike="noStrike" kern="1200" cap="none" spc="0" normalizeH="0" baseline="0" noProof="0" dirty="0">
                <a:ln>
                  <a:noFill/>
                </a:ln>
                <a:solidFill>
                  <a:prstClr val="black"/>
                </a:solidFill>
                <a:effectLst/>
                <a:uLnTx/>
                <a:uFillTx/>
                <a:latin typeface="Calibri" panose="020F0502020204030204"/>
                <a:ea typeface="+mn-ea"/>
                <a:cs typeface="+mn-cs"/>
              </a:rPr>
              <a:t>Mapping the landscape of evidence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000" u="sng"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000" u="sng"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strike="noStrike" kern="1200" cap="none" spc="0" normalizeH="0" baseline="0" noProof="0" dirty="0">
                <a:ln>
                  <a:noFill/>
                </a:ln>
                <a:solidFill>
                  <a:prstClr val="black"/>
                </a:solidFill>
                <a:effectLst/>
                <a:uLnTx/>
                <a:uFillTx/>
                <a:latin typeface="Calibri" panose="020F0502020204030204"/>
                <a:ea typeface="+mn-ea"/>
                <a:cs typeface="+mn-cs"/>
              </a:rPr>
              <a:t>What is an important step before we start reading critically?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000" dirty="0">
              <a:solidFill>
                <a:prstClr val="black"/>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1" i="0" strike="noStrike" kern="1200" cap="none" spc="0" normalizeH="0" baseline="0" noProof="0" dirty="0">
                <a:ln>
                  <a:noFill/>
                </a:ln>
                <a:solidFill>
                  <a:srgbClr val="00B0F0"/>
                </a:solidFill>
                <a:effectLst/>
                <a:uLnTx/>
                <a:uFillTx/>
                <a:latin typeface="Calibri" panose="020F0502020204030204"/>
                <a:ea typeface="+mn-ea"/>
                <a:cs typeface="+mn-cs"/>
              </a:rPr>
              <a:t>IMPORTANT STEP: Evaluating the Source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0" i="0"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4" descr="Image result for landscape">
            <a:extLst>
              <a:ext uri="{FF2B5EF4-FFF2-40B4-BE49-F238E27FC236}">
                <a16:creationId xmlns:a16="http://schemas.microsoft.com/office/drawing/2014/main" id="{B1B1EF96-2CF7-4266-9BB0-A642C2F45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139" y="1204913"/>
            <a:ext cx="28575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92F7880D-4869-450C-924A-1C2C10BEAC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65154639"/>
      </p:ext>
    </p:extLst>
  </p:cSld>
  <p:clrMapOvr>
    <a:masterClrMapping/>
  </p:clrMapOvr>
  <mc:AlternateContent xmlns:mc="http://schemas.openxmlformats.org/markup-compatibility/2006">
    <mc:Choice xmlns:p14="http://schemas.microsoft.com/office/powerpoint/2010/main" Requires="p14">
      <p:transition spd="slow" p14:dur="2000" advTm="37552"/>
    </mc:Choice>
    <mc:Fallback>
      <p:transition spd="slow" advTm="37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68401"/>
            <a:ext cx="8764270" cy="698500"/>
          </a:xfrm>
        </p:spPr>
        <p:txBody>
          <a:bodyPr/>
          <a:lstStyle/>
          <a:p>
            <a:r>
              <a:rPr lang="en-GB" sz="5400" b="0" dirty="0">
                <a:solidFill>
                  <a:schemeClr val="tx1"/>
                </a:solidFill>
                <a:latin typeface="Calibri" panose="020F0502020204030204" pitchFamily="34" charset="0"/>
                <a:cs typeface="Calibri" panose="020F0502020204030204" pitchFamily="34" charset="0"/>
              </a:rPr>
              <a:t>Chatfield (2018)</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561975" y="1990725"/>
            <a:ext cx="10785476" cy="3698875"/>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000" u="sng" dirty="0">
                <a:solidFill>
                  <a:prstClr val="black"/>
                </a:solidFill>
                <a:latin typeface="Calibri" panose="020F0502020204030204"/>
              </a:rPr>
              <a:t>Evaluating the Source</a:t>
            </a:r>
            <a:r>
              <a:rPr kumimoji="0" lang="en-GB" sz="3000" b="0" i="0" u="sng"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rPr>
              <a:t>Six key concepts to consider:</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rPr>
              <a:t>Authenticity</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rPr>
              <a:t>Authority</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rPr>
              <a:t>Bias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rPr>
              <a:t>Currency</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rPr>
              <a:t>Relevance</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rPr>
              <a:t>Replication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4" descr="Image result for landscape">
            <a:extLst>
              <a:ext uri="{FF2B5EF4-FFF2-40B4-BE49-F238E27FC236}">
                <a16:creationId xmlns:a16="http://schemas.microsoft.com/office/drawing/2014/main" id="{B1B1EF96-2CF7-4266-9BB0-A642C2F45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139" y="1204913"/>
            <a:ext cx="28575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D05DD063-7971-4991-9998-8CD1FB9B21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90220530"/>
      </p:ext>
    </p:extLst>
  </p:cSld>
  <p:clrMapOvr>
    <a:masterClrMapping/>
  </p:clrMapOvr>
  <mc:AlternateContent xmlns:mc="http://schemas.openxmlformats.org/markup-compatibility/2006">
    <mc:Choice xmlns:p14="http://schemas.microsoft.com/office/powerpoint/2010/main" Requires="p14">
      <p:transition spd="slow" p14:dur="2000" advTm="162451"/>
    </mc:Choice>
    <mc:Fallback>
      <p:transition spd="slow" advTm="162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68401"/>
            <a:ext cx="8764270" cy="698500"/>
          </a:xfrm>
        </p:spPr>
        <p:txBody>
          <a:bodyPr/>
          <a:lstStyle/>
          <a:p>
            <a:r>
              <a:rPr lang="en-GB" sz="5400" b="0" dirty="0">
                <a:solidFill>
                  <a:schemeClr val="tx1"/>
                </a:solidFill>
                <a:latin typeface="Calibri" panose="020F0502020204030204" pitchFamily="34" charset="0"/>
                <a:cs typeface="Calibri" panose="020F0502020204030204" pitchFamily="34" charset="0"/>
              </a:rPr>
              <a:t>Chatfield (2018)</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561975" y="1990725"/>
            <a:ext cx="10785476" cy="3698875"/>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000" u="sng" dirty="0">
                <a:solidFill>
                  <a:prstClr val="black"/>
                </a:solidFill>
                <a:latin typeface="Calibri" panose="020F0502020204030204"/>
              </a:rPr>
              <a:t>Evaluating the Source (6 concepts)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Authenticity: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Implies that the origin of a source is beyond reasonable doubt.</a:t>
            </a:r>
            <a:endPar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Authority: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Is a source that you can safely accept as offering a high quality, expert and accurate view of a topic.</a:t>
            </a:r>
            <a:endPar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Bias: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Is a source that is trying to advance a particular view.</a:t>
            </a:r>
            <a:endPar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4" descr="Image result for landscape">
            <a:extLst>
              <a:ext uri="{FF2B5EF4-FFF2-40B4-BE49-F238E27FC236}">
                <a16:creationId xmlns:a16="http://schemas.microsoft.com/office/drawing/2014/main" id="{B1B1EF96-2CF7-4266-9BB0-A642C2F45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139" y="1204913"/>
            <a:ext cx="28575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A6B916A4-5CDA-42E8-B970-456EA91287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05172297"/>
      </p:ext>
    </p:extLst>
  </p:cSld>
  <p:clrMapOvr>
    <a:masterClrMapping/>
  </p:clrMapOvr>
  <mc:AlternateContent xmlns:mc="http://schemas.openxmlformats.org/markup-compatibility/2006">
    <mc:Choice xmlns:p14="http://schemas.microsoft.com/office/powerpoint/2010/main" Requires="p14">
      <p:transition spd="slow" p14:dur="2000" advTm="93422"/>
    </mc:Choice>
    <mc:Fallback>
      <p:transition spd="slow" advTm="93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68401"/>
            <a:ext cx="8764270" cy="698500"/>
          </a:xfrm>
        </p:spPr>
        <p:txBody>
          <a:bodyPr/>
          <a:lstStyle/>
          <a:p>
            <a:r>
              <a:rPr lang="en-GB" sz="5400" b="0" dirty="0">
                <a:solidFill>
                  <a:schemeClr val="tx1"/>
                </a:solidFill>
                <a:latin typeface="Calibri" panose="020F0502020204030204" pitchFamily="34" charset="0"/>
                <a:cs typeface="Calibri" panose="020F0502020204030204" pitchFamily="34" charset="0"/>
              </a:rPr>
              <a:t>Chatfield (2018)</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561975" y="1990725"/>
            <a:ext cx="10785476" cy="3698875"/>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000" u="sng" dirty="0">
                <a:solidFill>
                  <a:prstClr val="black"/>
                </a:solidFill>
                <a:latin typeface="Calibri" panose="020F0502020204030204"/>
              </a:rPr>
              <a:t>Evaluating the Source (6 concepts)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4. Currency: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Is a source that is up to date in its field;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tha</a:t>
            </a:r>
            <a:r>
              <a:rPr lang="en-GB" dirty="0">
                <a:solidFill>
                  <a:prstClr val="black"/>
                </a:solidFill>
                <a:latin typeface="Calibri" panose="020F0502020204030204"/>
              </a:rPr>
              <a:t>t </a:t>
            </a:r>
            <a:r>
              <a:rPr lang="en-GB" dirty="0" err="1">
                <a:solidFill>
                  <a:prstClr val="black"/>
                </a:solidFill>
                <a:latin typeface="Calibri" panose="020F0502020204030204"/>
              </a:rPr>
              <a:t>i</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 current.</a:t>
            </a:r>
            <a:endPar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5. Relevance: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When the information provided is closely related to an argument      in terms of its premises and conclusion.  </a:t>
            </a:r>
            <a:endPar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6. Replication: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Means repeating a result in other research, or a claimed fact being independently observed by others.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4" descr="Image result for landscape">
            <a:extLst>
              <a:ext uri="{FF2B5EF4-FFF2-40B4-BE49-F238E27FC236}">
                <a16:creationId xmlns:a16="http://schemas.microsoft.com/office/drawing/2014/main" id="{B1B1EF96-2CF7-4266-9BB0-A642C2F45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139" y="1204913"/>
            <a:ext cx="28575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77C6EB24-2669-40D8-ACD8-B415356186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49512417"/>
      </p:ext>
    </p:extLst>
  </p:cSld>
  <p:clrMapOvr>
    <a:masterClrMapping/>
  </p:clrMapOvr>
  <mc:AlternateContent xmlns:mc="http://schemas.openxmlformats.org/markup-compatibility/2006">
    <mc:Choice xmlns:p14="http://schemas.microsoft.com/office/powerpoint/2010/main" Requires="p14">
      <p:transition spd="slow" p14:dur="2000" advTm="122231"/>
    </mc:Choice>
    <mc:Fallback>
      <p:transition spd="slow" advTm="122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Conclusions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019300"/>
            <a:ext cx="10515600" cy="4070351"/>
          </a:xfrm>
        </p:spPr>
        <p:txBody>
          <a:bodyPr/>
          <a:lstStyle/>
          <a:p>
            <a:endParaRPr lang="en-GB" sz="2800" dirty="0">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Critical Reading is a process that involves active, critical engagement when reading.</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Reading critically enables you to build up a gradual understanding of the topic through mapping out the landscape of evidence.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Evaluating the </a:t>
            </a:r>
            <a:r>
              <a:rPr lang="en-GB" sz="2800" dirty="0">
                <a:solidFill>
                  <a:prstClr val="black"/>
                </a:solidFill>
                <a:latin typeface="Calibri" panose="020F0502020204030204"/>
              </a:rPr>
              <a:t>source carefully is an important step before reading critically.</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Cha</a:t>
            </a:r>
            <a:r>
              <a:rPr lang="en-GB" sz="2800" dirty="0" err="1">
                <a:solidFill>
                  <a:prstClr val="black"/>
                </a:solidFill>
                <a:latin typeface="Calibri" panose="020F0502020204030204"/>
              </a:rPr>
              <a:t>tfield</a:t>
            </a:r>
            <a:r>
              <a:rPr lang="en-GB" sz="2800" dirty="0">
                <a:solidFill>
                  <a:prstClr val="black"/>
                </a:solidFill>
                <a:latin typeface="Calibri" panose="020F0502020204030204"/>
              </a:rPr>
              <a:t> (2018) suggests that there are six key concepts involved in evaluating sources effectively.</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a:p>
            <a:pPr marL="457200" indent="-457200">
              <a:buAutoNum type="arabicPeriod"/>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9E91639-5041-43DB-88AA-172AB9C9221F}"/>
              </a:ext>
            </a:extLst>
          </p:cNvPr>
          <p:cNvPicPr>
            <a:picLocks noChangeAspect="1"/>
          </p:cNvPicPr>
          <p:nvPr/>
        </p:nvPicPr>
        <p:blipFill>
          <a:blip r:embed="rId4"/>
          <a:stretch>
            <a:fillRect/>
          </a:stretch>
        </p:blipFill>
        <p:spPr>
          <a:xfrm>
            <a:off x="9036954" y="669372"/>
            <a:ext cx="2578832" cy="1987468"/>
          </a:xfrm>
          <a:prstGeom prst="rect">
            <a:avLst/>
          </a:prstGeom>
        </p:spPr>
      </p:pic>
      <p:pic>
        <p:nvPicPr>
          <p:cNvPr id="6" name="Audio 5">
            <a:hlinkClick r:id="" action="ppaction://media"/>
            <a:extLst>
              <a:ext uri="{FF2B5EF4-FFF2-40B4-BE49-F238E27FC236}">
                <a16:creationId xmlns:a16="http://schemas.microsoft.com/office/drawing/2014/main" id="{B6447B51-C5B2-4318-A7B2-EA22547701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35359870"/>
      </p:ext>
    </p:extLst>
  </p:cSld>
  <p:clrMapOvr>
    <a:masterClrMapping/>
  </p:clrMapOvr>
  <mc:AlternateContent xmlns:mc="http://schemas.openxmlformats.org/markup-compatibility/2006">
    <mc:Choice xmlns:p14="http://schemas.microsoft.com/office/powerpoint/2010/main" Requires="p14">
      <p:transition spd="slow" p14:dur="2000" advTm="62160"/>
    </mc:Choice>
    <mc:Fallback>
      <p:transition spd="slow" advTm="62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Summary</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1"/>
          </a:xfrm>
        </p:spPr>
        <p:txBody>
          <a:bodyPr/>
          <a:lstStyle/>
          <a:p>
            <a:r>
              <a:rPr lang="en-GB" sz="2800" dirty="0">
                <a:latin typeface="Calibri" panose="020F0502020204030204" pitchFamily="34" charset="0"/>
                <a:cs typeface="Calibri" panose="020F0502020204030204" pitchFamily="34" charset="0"/>
              </a:rPr>
              <a:t>We have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reviewed Critical Reading and how it differs from everyday reading</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explored Chatfield’s mapping the landscape of evidence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explored an important step before reading critically</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61A82EAF-84A0-4D10-9B13-9F74B3E392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92775436"/>
      </p:ext>
    </p:extLst>
  </p:cSld>
  <p:clrMapOvr>
    <a:masterClrMapping/>
  </p:clrMapOvr>
  <mc:AlternateContent xmlns:mc="http://schemas.openxmlformats.org/markup-compatibility/2006">
    <mc:Choice xmlns:p14="http://schemas.microsoft.com/office/powerpoint/2010/main" Requires="p14">
      <p:transition spd="slow" p14:dur="2000" advTm="52743"/>
    </mc:Choice>
    <mc:Fallback>
      <p:transition spd="slow" advTm="52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76225" y="1295400"/>
            <a:ext cx="10391775" cy="1019176"/>
          </a:xfrm>
        </p:spPr>
        <p:txBody>
          <a:bodyPr/>
          <a:lstStyle/>
          <a:p>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Aims: </a:t>
            </a:r>
            <a:r>
              <a:rPr lang="en-GB" b="0" dirty="0">
                <a:solidFill>
                  <a:prstClr val="black"/>
                </a:solidFill>
                <a:latin typeface="Calibri Light" panose="020F0302020204030204"/>
              </a:rPr>
              <a:t>Lecture</a:t>
            </a:r>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lang="en-GB" b="0" dirty="0">
                <a:solidFill>
                  <a:prstClr val="black"/>
                </a:solidFill>
                <a:latin typeface="Calibri Light" panose="020F0302020204030204"/>
              </a:rPr>
              <a:t>6a</a:t>
            </a:r>
            <a:r>
              <a:rPr lang="en-GB" dirty="0"/>
              <a:t>eek 1 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To review Critical Reading and how it differs from everyday reading</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To explore Chatfield’s mapping the landscape of evidence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To explore an important step before reading critically</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6B0145E8-CB2E-46EF-8DD3-E8B82C1A99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6491811"/>
      </p:ext>
    </p:extLst>
  </p:cSld>
  <p:clrMapOvr>
    <a:masterClrMapping/>
  </p:clrMapOvr>
  <mc:AlternateContent xmlns:mc="http://schemas.openxmlformats.org/markup-compatibility/2006">
    <mc:Choice xmlns:p14="http://schemas.microsoft.com/office/powerpoint/2010/main" Requires="p14">
      <p:transition spd="slow" p14:dur="2000" advTm="41787"/>
    </mc:Choice>
    <mc:Fallback>
      <p:transition spd="slow" advTm="41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4EAD-02EE-4686-BC7C-53E463E8C65A}"/>
              </a:ext>
            </a:extLst>
          </p:cNvPr>
          <p:cNvSpPr>
            <a:spLocks noGrp="1"/>
          </p:cNvSpPr>
          <p:nvPr>
            <p:ph type="title"/>
          </p:nvPr>
        </p:nvSpPr>
        <p:spPr>
          <a:xfrm>
            <a:off x="831851" y="1709739"/>
            <a:ext cx="10515600" cy="1357311"/>
          </a:xfrm>
        </p:spPr>
        <p:txBody>
          <a:bodyPr/>
          <a:lstStyle/>
          <a:p>
            <a:pPr algn="ctr"/>
            <a:r>
              <a:rPr lang="en-GB" b="0" dirty="0">
                <a:solidFill>
                  <a:schemeClr val="tx1"/>
                </a:solidFill>
              </a:rPr>
              <a:t>Thank you!</a:t>
            </a:r>
          </a:p>
        </p:txBody>
      </p:sp>
      <p:sp>
        <p:nvSpPr>
          <p:cNvPr id="3" name="Text Placeholder 2">
            <a:extLst>
              <a:ext uri="{FF2B5EF4-FFF2-40B4-BE49-F238E27FC236}">
                <a16:creationId xmlns:a16="http://schemas.microsoft.com/office/drawing/2014/main" id="{BD667DAF-433C-4EDE-9C90-AF59C12D9F63}"/>
              </a:ext>
            </a:extLst>
          </p:cNvPr>
          <p:cNvSpPr>
            <a:spLocks noGrp="1"/>
          </p:cNvSpPr>
          <p:nvPr>
            <p:ph type="body" idx="1"/>
          </p:nvPr>
        </p:nvSpPr>
        <p:spPr/>
        <p:txBody>
          <a:bodyPr/>
          <a:lstStyle/>
          <a:p>
            <a:r>
              <a:rPr lang="en-GB" dirty="0"/>
              <a:t>Next Lecture: Week 6 Part 6b</a:t>
            </a:r>
          </a:p>
          <a:p>
            <a:r>
              <a:rPr kumimoji="0" lang="en-GB" sz="2800" i="0" u="none" strike="noStrike" kern="1200" cap="none" spc="0" normalizeH="0" baseline="0" noProof="0" dirty="0">
                <a:ln>
                  <a:noFill/>
                </a:ln>
                <a:solidFill>
                  <a:srgbClr val="201F1E"/>
                </a:solidFill>
                <a:effectLst/>
                <a:uLnTx/>
                <a:uFillTx/>
                <a:latin typeface="Calibri" panose="020F0502020204030204" pitchFamily="34" charset="0"/>
                <a:ea typeface="Calibri" panose="020F0502020204030204" pitchFamily="34" charset="0"/>
                <a:cs typeface="+mj-cs"/>
              </a:rPr>
              <a:t>UF05-Critical Thinking</a:t>
            </a:r>
            <a:endParaRPr lang="en-GB" sz="2800" dirty="0"/>
          </a:p>
        </p:txBody>
      </p:sp>
      <p:pic>
        <p:nvPicPr>
          <p:cNvPr id="4" name="Audio 3">
            <a:hlinkClick r:id="" action="ppaction://media"/>
            <a:extLst>
              <a:ext uri="{FF2B5EF4-FFF2-40B4-BE49-F238E27FC236}">
                <a16:creationId xmlns:a16="http://schemas.microsoft.com/office/drawing/2014/main" id="{8B10C628-F843-43CB-941E-ADF854A5D8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99818250"/>
      </p:ext>
    </p:extLst>
  </p:cSld>
  <p:clrMapOvr>
    <a:masterClrMapping/>
  </p:clrMapOvr>
  <mc:AlternateContent xmlns:mc="http://schemas.openxmlformats.org/markup-compatibility/2006">
    <mc:Choice xmlns:p14="http://schemas.microsoft.com/office/powerpoint/2010/main" Requires="p14">
      <p:transition spd="slow" p14:dur="2000" advTm="47209"/>
    </mc:Choice>
    <mc:Fallback>
      <p:transition spd="slow" advTm="47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571500" y="1057277"/>
            <a:ext cx="10775951" cy="1114423"/>
          </a:xfrm>
        </p:spPr>
        <p:txBody>
          <a:bodyPr/>
          <a:lstStyle/>
          <a:p>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Assessment Schedule</a:t>
            </a:r>
            <a:endParaRPr lang="en-GB" dirty="0"/>
          </a:p>
        </p:txBody>
      </p:sp>
      <p:graphicFrame>
        <p:nvGraphicFramePr>
          <p:cNvPr id="4" name="Table 4">
            <a:extLst>
              <a:ext uri="{FF2B5EF4-FFF2-40B4-BE49-F238E27FC236}">
                <a16:creationId xmlns:a16="http://schemas.microsoft.com/office/drawing/2014/main" id="{24E18C1E-3F2C-4A75-A2EA-3311C610E7D7}"/>
              </a:ext>
            </a:extLst>
          </p:cNvPr>
          <p:cNvGraphicFramePr>
            <a:graphicFrameLocks noGrp="1"/>
          </p:cNvGraphicFramePr>
          <p:nvPr/>
        </p:nvGraphicFramePr>
        <p:xfrm>
          <a:off x="1800225" y="2505075"/>
          <a:ext cx="8359776" cy="3295648"/>
        </p:xfrm>
        <a:graphic>
          <a:graphicData uri="http://schemas.openxmlformats.org/drawingml/2006/table">
            <a:tbl>
              <a:tblPr firstRow="1" bandRow="1">
                <a:tableStyleId>{5C22544A-7EE6-4342-B048-85BDC9FD1C3A}</a:tableStyleId>
              </a:tblPr>
              <a:tblGrid>
                <a:gridCol w="4179888">
                  <a:extLst>
                    <a:ext uri="{9D8B030D-6E8A-4147-A177-3AD203B41FA5}">
                      <a16:colId xmlns:a16="http://schemas.microsoft.com/office/drawing/2014/main" val="500153575"/>
                    </a:ext>
                  </a:extLst>
                </a:gridCol>
                <a:gridCol w="2089944">
                  <a:extLst>
                    <a:ext uri="{9D8B030D-6E8A-4147-A177-3AD203B41FA5}">
                      <a16:colId xmlns:a16="http://schemas.microsoft.com/office/drawing/2014/main" val="1792824318"/>
                    </a:ext>
                  </a:extLst>
                </a:gridCol>
                <a:gridCol w="2089944">
                  <a:extLst>
                    <a:ext uri="{9D8B030D-6E8A-4147-A177-3AD203B41FA5}">
                      <a16:colId xmlns:a16="http://schemas.microsoft.com/office/drawing/2014/main" val="3404900902"/>
                    </a:ext>
                  </a:extLst>
                </a:gridCol>
              </a:tblGrid>
              <a:tr h="823912">
                <a:tc>
                  <a:txBody>
                    <a:bodyPr/>
                    <a:lstStyle/>
                    <a:p>
                      <a:pPr algn="ctr"/>
                      <a:r>
                        <a:rPr lang="en-GB" sz="2400" dirty="0"/>
                        <a:t>Assessment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400" dirty="0"/>
                        <a:t>Week </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400" dirty="0"/>
                        <a:t>Weighting</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extLst>
                  <a:ext uri="{0D108BD9-81ED-4DB2-BD59-A6C34878D82A}">
                    <a16:rowId xmlns:a16="http://schemas.microsoft.com/office/drawing/2014/main" val="4070581157"/>
                  </a:ext>
                </a:extLst>
              </a:tr>
              <a:tr h="823912">
                <a:tc>
                  <a:txBody>
                    <a:bodyPr/>
                    <a:lstStyle/>
                    <a:p>
                      <a:r>
                        <a:rPr lang="en-GB" sz="2000" dirty="0"/>
                        <a:t>Draft Submission: Reflective Report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5</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extLst>
                  <a:ext uri="{0D108BD9-81ED-4DB2-BD59-A6C34878D82A}">
                    <a16:rowId xmlns:a16="http://schemas.microsoft.com/office/drawing/2014/main" val="3964865262"/>
                  </a:ext>
                </a:extLst>
              </a:tr>
              <a:tr h="823912">
                <a:tc>
                  <a:txBody>
                    <a:bodyPr/>
                    <a:lstStyle/>
                    <a:p>
                      <a:r>
                        <a:rPr lang="en-GB" sz="2000" dirty="0"/>
                        <a:t>Final Submission: Reflective Report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6</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40%</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extLst>
                  <a:ext uri="{0D108BD9-81ED-4DB2-BD59-A6C34878D82A}">
                    <a16:rowId xmlns:a16="http://schemas.microsoft.com/office/drawing/2014/main" val="3079001856"/>
                  </a:ext>
                </a:extLst>
              </a:tr>
              <a:tr h="823912">
                <a:tc>
                  <a:txBody>
                    <a:bodyPr/>
                    <a:lstStyle/>
                    <a:p>
                      <a:r>
                        <a:rPr lang="en-GB" sz="2000" dirty="0"/>
                        <a:t>Final Exam</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13</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60%</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extLst>
                  <a:ext uri="{0D108BD9-81ED-4DB2-BD59-A6C34878D82A}">
                    <a16:rowId xmlns:a16="http://schemas.microsoft.com/office/drawing/2014/main" val="2468796227"/>
                  </a:ext>
                </a:extLst>
              </a:tr>
            </a:tbl>
          </a:graphicData>
        </a:graphic>
      </p:graphicFrame>
      <p:pic>
        <p:nvPicPr>
          <p:cNvPr id="5" name="Audio 4">
            <a:hlinkClick r:id="" action="ppaction://media"/>
            <a:extLst>
              <a:ext uri="{FF2B5EF4-FFF2-40B4-BE49-F238E27FC236}">
                <a16:creationId xmlns:a16="http://schemas.microsoft.com/office/drawing/2014/main" id="{79FF9881-FA11-49E3-AFB0-9F3DD894C7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02897447"/>
      </p:ext>
    </p:extLst>
  </p:cSld>
  <p:clrMapOvr>
    <a:masterClrMapping/>
  </p:clrMapOvr>
  <mc:AlternateContent xmlns:mc="http://schemas.openxmlformats.org/markup-compatibility/2006">
    <mc:Choice xmlns:p14="http://schemas.microsoft.com/office/powerpoint/2010/main" Requires="p14">
      <p:transition spd="slow" p14:dur="2000" advTm="69914"/>
    </mc:Choice>
    <mc:Fallback>
      <p:transition spd="slow" advTm="69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476250" y="914400"/>
            <a:ext cx="8772526" cy="1866900"/>
          </a:xfrm>
        </p:spPr>
        <p:txBody>
          <a:bodyPr/>
          <a:lstStyle/>
          <a:p>
            <a:r>
              <a:rPr lang="en-GB" sz="5400" b="0" dirty="0">
                <a:solidFill>
                  <a:schemeClr val="tx1"/>
                </a:solidFill>
                <a:latin typeface="Calibri" panose="020F0502020204030204" pitchFamily="34" charset="0"/>
                <a:cs typeface="Calibri" panose="020F0502020204030204" pitchFamily="34" charset="0"/>
              </a:rPr>
              <a:t>Review: Critical Reading</a:t>
            </a:r>
            <a:r>
              <a:rPr lang="en-GB" dirty="0">
                <a:latin typeface="Calibri" panose="020F0502020204030204" pitchFamily="34" charset="0"/>
                <a:cs typeface="Calibri" panose="020F0502020204030204" pitchFamily="34" charset="0"/>
              </a:rPr>
              <a:t> </a:t>
            </a: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352675"/>
            <a:ext cx="10515600" cy="3736977"/>
          </a:xfrm>
        </p:spPr>
        <p:txBody>
          <a:bodyPr/>
          <a:lstStyle/>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What features of Critical Reading did Cottrell (2017) mention in her definition?</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How does the purpose differ </a:t>
            </a:r>
            <a:r>
              <a:rPr lang="en-GB" sz="2800" dirty="0">
                <a:solidFill>
                  <a:prstClr val="black"/>
                </a:solidFill>
                <a:latin typeface="Calibri" panose="020F0502020204030204"/>
              </a:rPr>
              <a:t>in everyday reading compared to Critical Reading?</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What questions could you ask yourself when everyday reading and reading critically?</a:t>
            </a:r>
          </a:p>
        </p:txBody>
      </p:sp>
      <p:pic>
        <p:nvPicPr>
          <p:cNvPr id="4" name="Audio 3">
            <a:hlinkClick r:id="" action="ppaction://media"/>
            <a:extLst>
              <a:ext uri="{FF2B5EF4-FFF2-40B4-BE49-F238E27FC236}">
                <a16:creationId xmlns:a16="http://schemas.microsoft.com/office/drawing/2014/main" id="{4521A5B0-E7F3-4167-A6A0-DB03330953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9765942"/>
      </p:ext>
    </p:extLst>
  </p:cSld>
  <p:clrMapOvr>
    <a:masterClrMapping/>
  </p:clrMapOvr>
  <mc:AlternateContent xmlns:mc="http://schemas.openxmlformats.org/markup-compatibility/2006">
    <mc:Choice xmlns:p14="http://schemas.microsoft.com/office/powerpoint/2010/main" Requires="p14">
      <p:transition spd="slow" p14:dur="2000" advTm="165993"/>
    </mc:Choice>
    <mc:Fallback>
      <p:transition spd="slow" advTm="165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476250" y="914400"/>
            <a:ext cx="8772526" cy="1866900"/>
          </a:xfrm>
        </p:spPr>
        <p:txBody>
          <a:bodyPr/>
          <a:lstStyle/>
          <a:p>
            <a:r>
              <a:rPr lang="en-GB" sz="5400" b="0" dirty="0">
                <a:solidFill>
                  <a:schemeClr val="tx1"/>
                </a:solidFill>
                <a:latin typeface="Calibri" panose="020F0502020204030204" pitchFamily="34" charset="0"/>
                <a:cs typeface="Calibri" panose="020F0502020204030204" pitchFamily="34" charset="0"/>
              </a:rPr>
              <a:t>Review: Critical Reading</a:t>
            </a:r>
            <a:r>
              <a:rPr lang="en-GB" dirty="0">
                <a:latin typeface="Calibri" panose="020F0502020204030204" pitchFamily="34" charset="0"/>
                <a:cs typeface="Calibri" panose="020F0502020204030204" pitchFamily="34" charset="0"/>
              </a:rPr>
              <a:t> </a:t>
            </a: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276225" y="2352675"/>
            <a:ext cx="11811000" cy="3736977"/>
          </a:xfrm>
        </p:spPr>
        <p:txBody>
          <a:bodyPr/>
          <a:lstStyle/>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What features of Critical Reading did Cottrell (2017) mention in her definition? </a:t>
            </a:r>
            <a:r>
              <a:rPr lang="en-GB" sz="2800" dirty="0">
                <a:solidFill>
                  <a:srgbClr val="FF0000"/>
                </a:solidFill>
                <a:latin typeface="Calibri" panose="020F0502020204030204"/>
              </a:rPr>
              <a:t>Focused attention, close analysis, slow reading.</a:t>
            </a:r>
            <a:endParaRPr lang="en-GB" sz="2800" dirty="0">
              <a:solidFill>
                <a:prstClr val="black"/>
              </a:solidFill>
              <a:latin typeface="Calibri" panose="020F0502020204030204"/>
            </a:endParaRP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How does the purpose differ </a:t>
            </a:r>
            <a:r>
              <a:rPr lang="en-GB" sz="2800" dirty="0">
                <a:solidFill>
                  <a:prstClr val="black"/>
                </a:solidFill>
                <a:latin typeface="Calibri" panose="020F0502020204030204"/>
              </a:rPr>
              <a:t>in everyday reading compared to Critical Reading? </a:t>
            </a:r>
            <a:r>
              <a:rPr lang="en-GB" sz="2800" dirty="0">
                <a:solidFill>
                  <a:srgbClr val="FF0000"/>
                </a:solidFill>
                <a:latin typeface="Calibri" panose="020F0502020204030204"/>
              </a:rPr>
              <a:t>To get a basic understanding (everyday reading); to form judgements about how a text works (critical reading).</a:t>
            </a:r>
            <a:endParaRPr lang="en-GB" sz="2800" dirty="0">
              <a:solidFill>
                <a:prstClr val="black"/>
              </a:solidFill>
              <a:latin typeface="Calibri" panose="020F0502020204030204"/>
            </a:endParaRP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What questions could you ask yourself when everyday reading and reading critically? </a:t>
            </a:r>
          </a:p>
          <a:p>
            <a:pPr marR="0" lvl="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solidFill>
                  <a:srgbClr val="FF0000"/>
                </a:solidFill>
                <a:effectLst/>
                <a:uLnTx/>
                <a:uFillTx/>
                <a:latin typeface="Calibri" panose="020F0502020204030204"/>
                <a:ea typeface="+mn-ea"/>
                <a:cs typeface="+mn-cs"/>
              </a:rPr>
              <a:t>Everyday reading: What is the text saying? What information can I gather?</a:t>
            </a:r>
          </a:p>
          <a:p>
            <a:pPr marR="0" lvl="0" algn="l" defTabSz="914400" rtl="0" eaLnBrk="1" fontAlgn="auto" latinLnBrk="0" hangingPunct="1">
              <a:lnSpc>
                <a:spcPct val="90000"/>
              </a:lnSpc>
              <a:spcBef>
                <a:spcPts val="1000"/>
              </a:spcBef>
              <a:spcAft>
                <a:spcPts val="0"/>
              </a:spcAft>
              <a:buClrTx/>
              <a:buSzTx/>
              <a:tabLst/>
              <a:defRPr/>
            </a:pPr>
            <a:r>
              <a:rPr lang="en-GB" dirty="0">
                <a:solidFill>
                  <a:srgbClr val="FF0000"/>
                </a:solidFill>
                <a:latin typeface="Calibri" panose="020F0502020204030204"/>
              </a:rPr>
              <a:t>Critical reading: How does the text work?  What kinds of reasoning and evidence are used?</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4FC5A3E9-4CB5-4A92-A15A-890443FED0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46794481"/>
      </p:ext>
    </p:extLst>
  </p:cSld>
  <p:clrMapOvr>
    <a:masterClrMapping/>
  </p:clrMapOvr>
  <mc:AlternateContent xmlns:mc="http://schemas.openxmlformats.org/markup-compatibility/2006">
    <mc:Choice xmlns:p14="http://schemas.microsoft.com/office/powerpoint/2010/main" Requires="p14">
      <p:transition spd="slow" p14:dur="2000" advTm="116992"/>
    </mc:Choice>
    <mc:Fallback>
      <p:transition spd="slow" advTm="116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68399"/>
            <a:ext cx="10563225" cy="879476"/>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704851" y="2428876"/>
            <a:ext cx="10642600" cy="3660776"/>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“Critical reading requires you to focus your attention much more closely on certain parts of a written text, holding other information in mind.  As it requires analysis, reflection, evaluation and making judgements.  It usually involves slower reading than that used for recreational reading or for gaining general background information”  (Cottrell, 2017, p.129).</a:t>
            </a:r>
          </a:p>
        </p:txBody>
      </p:sp>
      <p:pic>
        <p:nvPicPr>
          <p:cNvPr id="5" name="Picture 2" descr="Image result for reading">
            <a:extLst>
              <a:ext uri="{FF2B5EF4-FFF2-40B4-BE49-F238E27FC236}">
                <a16:creationId xmlns:a16="http://schemas.microsoft.com/office/drawing/2014/main" id="{F6C0C2BE-12A4-4112-8B16-58C090C8F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467" y="4707255"/>
            <a:ext cx="2450231" cy="1562101"/>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DEBE03F8-B365-4B25-8166-69D52EFC4F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66793297"/>
      </p:ext>
    </p:extLst>
  </p:cSld>
  <p:clrMapOvr>
    <a:masterClrMapping/>
  </p:clrMapOvr>
  <mc:AlternateContent xmlns:mc="http://schemas.openxmlformats.org/markup-compatibility/2006">
    <mc:Choice xmlns:p14="http://schemas.microsoft.com/office/powerpoint/2010/main" Requires="p14">
      <p:transition spd="slow" p14:dur="2000" advTm="69490"/>
    </mc:Choice>
    <mc:Fallback>
      <p:transition spd="slow" advTm="69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68399"/>
            <a:ext cx="10563225" cy="879476"/>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466724" y="2219325"/>
            <a:ext cx="11649075" cy="3870327"/>
          </a:xfrm>
        </p:spPr>
        <p:style>
          <a:lnRef idx="2">
            <a:schemeClr val="accent6"/>
          </a:lnRef>
          <a:fillRef idx="1">
            <a:schemeClr val="lt1"/>
          </a:fillRef>
          <a:effectRef idx="0">
            <a:schemeClr val="accent6"/>
          </a:effectRef>
          <a:fontRef idx="minor">
            <a:schemeClr val="dk1"/>
          </a:fontRef>
        </p:style>
        <p:txBody>
          <a:bodyPr/>
          <a:lstStyle/>
          <a:p>
            <a:pPr marR="0" lvl="0" algn="ctr" defTabSz="914400" rtl="0" eaLnBrk="1" fontAlgn="auto" latinLnBrk="0" hangingPunct="1">
              <a:lnSpc>
                <a:spcPct val="90000"/>
              </a:lnSpc>
              <a:spcBef>
                <a:spcPts val="1000"/>
              </a:spcBef>
              <a:spcAft>
                <a:spcPts val="0"/>
              </a:spcAft>
              <a:buClrTx/>
              <a:buSzTx/>
              <a:tabLst/>
              <a:defRPr/>
            </a:pPr>
            <a:r>
              <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rPr>
              <a:t>Everyday Reading   V  Critical Reading</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Purpose		</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kumimoji="0" lang="en-GB" b="0" i="0" strike="noStrike" kern="1200" cap="none" spc="0" normalizeH="0" baseline="0" noProof="0" dirty="0">
                <a:ln>
                  <a:noFill/>
                </a:ln>
                <a:solidFill>
                  <a:prstClr val="black"/>
                </a:solidFill>
                <a:effectLst/>
                <a:uLnTx/>
                <a:uFillTx/>
                <a:latin typeface="Calibri" panose="020F0502020204030204"/>
                <a:ea typeface="+mn-ea"/>
                <a:cs typeface="+mn-cs"/>
              </a:rPr>
              <a:t>Activity</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Focus</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Questions</a:t>
            </a: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r>
              <a:rPr lang="en-GB" dirty="0">
                <a:solidFill>
                  <a:prstClr val="black"/>
                </a:solidFill>
                <a:latin typeface="Calibri" panose="020F0502020204030204"/>
              </a:rPr>
              <a:t>5.</a:t>
            </a:r>
            <a:r>
              <a:rPr lang="en-GB" dirty="0">
                <a:solidFill>
                  <a:prstClr val="black"/>
                </a:solidFill>
                <a:highlight>
                  <a:srgbClr val="FFFF00"/>
                </a:highlight>
                <a:latin typeface="Calibri" panose="020F0502020204030204"/>
              </a:rPr>
              <a:t>Direction</a:t>
            </a:r>
            <a:r>
              <a:rPr lang="en-GB" dirty="0">
                <a:solidFill>
                  <a:prstClr val="black"/>
                </a:solidFill>
                <a:latin typeface="Calibri" panose="020F0502020204030204"/>
              </a:rPr>
              <a:t>  WITH the text					AGAINST the text</a:t>
            </a:r>
          </a:p>
          <a:p>
            <a:pPr marR="0" lvl="0" defTabSz="914400" rtl="0" eaLnBrk="1" fontAlgn="auto" latinLnBrk="0" hangingPunct="1">
              <a:lnSpc>
                <a:spcPct val="90000"/>
              </a:lnSpc>
              <a:spcBef>
                <a:spcPts val="1000"/>
              </a:spcBef>
              <a:spcAft>
                <a:spcPts val="0"/>
              </a:spcAft>
              <a:buClrTx/>
              <a:buSzTx/>
              <a:tabLst/>
              <a:defRPr/>
            </a:pPr>
            <a:r>
              <a:rPr lang="en-GB" dirty="0">
                <a:solidFill>
                  <a:prstClr val="black"/>
                </a:solidFill>
                <a:latin typeface="Calibri" panose="020F0502020204030204"/>
              </a:rPr>
              <a:t>                      (simply accepting it is right)             (questioning the arguments and assumptions)</a:t>
            </a: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41839F8-281C-4455-8C90-3B3B89C1FBF2}"/>
              </a:ext>
            </a:extLst>
          </p:cNvPr>
          <p:cNvSpPr txBox="1"/>
          <p:nvPr/>
        </p:nvSpPr>
        <p:spPr>
          <a:xfrm>
            <a:off x="3228975" y="3038475"/>
            <a:ext cx="2524125" cy="14192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D19932E1-472A-4F8C-9F5C-A131A576C13E}"/>
              </a:ext>
            </a:extLst>
          </p:cNvPr>
          <p:cNvSpPr txBox="1"/>
          <p:nvPr/>
        </p:nvSpPr>
        <p:spPr>
          <a:xfrm>
            <a:off x="3295650" y="3038474"/>
            <a:ext cx="2524125" cy="14192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B57E606-B8DC-40BF-A660-AEAE5A290709}"/>
              </a:ext>
            </a:extLst>
          </p:cNvPr>
          <p:cNvSpPr/>
          <p:nvPr/>
        </p:nvSpPr>
        <p:spPr>
          <a:xfrm>
            <a:off x="2438400" y="2838450"/>
            <a:ext cx="3460751"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To get a basic understanding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Absorbing/understanding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a text says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is the text saying?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information can I gather?</a:t>
            </a:r>
          </a:p>
        </p:txBody>
      </p:sp>
      <p:sp>
        <p:nvSpPr>
          <p:cNvPr id="12" name="Rectangle 11">
            <a:extLst>
              <a:ext uri="{FF2B5EF4-FFF2-40B4-BE49-F238E27FC236}">
                <a16:creationId xmlns:a16="http://schemas.microsoft.com/office/drawing/2014/main" id="{7733D662-EB88-408F-BE63-9CBBEB5BF588}"/>
              </a:ext>
            </a:extLst>
          </p:cNvPr>
          <p:cNvSpPr/>
          <p:nvPr/>
        </p:nvSpPr>
        <p:spPr>
          <a:xfrm>
            <a:off x="6292850" y="2838450"/>
            <a:ext cx="4298950" cy="1924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To form judgements about how a text works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Analysing/interpreting/evaluating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a text does and means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How does the text work?  What kinds of reasoning and evidence are used?</a:t>
            </a:r>
          </a:p>
        </p:txBody>
      </p:sp>
      <p:sp>
        <p:nvSpPr>
          <p:cNvPr id="4" name="Arrow: Right 3">
            <a:extLst>
              <a:ext uri="{FF2B5EF4-FFF2-40B4-BE49-F238E27FC236}">
                <a16:creationId xmlns:a16="http://schemas.microsoft.com/office/drawing/2014/main" id="{C32B485B-3217-4068-B7DD-DD6E5A0FED07}"/>
              </a:ext>
            </a:extLst>
          </p:cNvPr>
          <p:cNvSpPr/>
          <p:nvPr/>
        </p:nvSpPr>
        <p:spPr>
          <a:xfrm>
            <a:off x="4001833" y="496785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Arrow: Left 4">
            <a:extLst>
              <a:ext uri="{FF2B5EF4-FFF2-40B4-BE49-F238E27FC236}">
                <a16:creationId xmlns:a16="http://schemas.microsoft.com/office/drawing/2014/main" id="{43525BC3-8DA2-481A-AD5C-200C602E9C99}"/>
              </a:ext>
            </a:extLst>
          </p:cNvPr>
          <p:cNvSpPr/>
          <p:nvPr/>
        </p:nvSpPr>
        <p:spPr>
          <a:xfrm>
            <a:off x="6722557" y="496785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9" name="Audio 8">
            <a:hlinkClick r:id="" action="ppaction://media"/>
            <a:extLst>
              <a:ext uri="{FF2B5EF4-FFF2-40B4-BE49-F238E27FC236}">
                <a16:creationId xmlns:a16="http://schemas.microsoft.com/office/drawing/2014/main" id="{CEF4F0AD-1EFB-4F62-A0BE-5FE9A2DADA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01328147"/>
      </p:ext>
    </p:extLst>
  </p:cSld>
  <p:clrMapOvr>
    <a:masterClrMapping/>
  </p:clrMapOvr>
  <mc:AlternateContent xmlns:mc="http://schemas.openxmlformats.org/markup-compatibility/2006">
    <mc:Choice xmlns:p14="http://schemas.microsoft.com/office/powerpoint/2010/main" Requires="p14">
      <p:transition spd="slow" p14:dur="2000" advTm="128346"/>
    </mc:Choice>
    <mc:Fallback>
      <p:transition spd="slow" advTm="128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68400"/>
            <a:ext cx="8764270" cy="955675"/>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 process of ..</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Reading               Reflecting              Questioning             Evaluating</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Arrow: Right 3">
            <a:extLst>
              <a:ext uri="{FF2B5EF4-FFF2-40B4-BE49-F238E27FC236}">
                <a16:creationId xmlns:a16="http://schemas.microsoft.com/office/drawing/2014/main" id="{91A84E7B-0226-4ACA-A430-1FFBD1506CB6}"/>
              </a:ext>
            </a:extLst>
          </p:cNvPr>
          <p:cNvSpPr/>
          <p:nvPr/>
        </p:nvSpPr>
        <p:spPr>
          <a:xfrm>
            <a:off x="2190750" y="326707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Right 4">
            <a:extLst>
              <a:ext uri="{FF2B5EF4-FFF2-40B4-BE49-F238E27FC236}">
                <a16:creationId xmlns:a16="http://schemas.microsoft.com/office/drawing/2014/main" id="{196AA23C-8D1E-4ECF-B8B6-0C7E60D67249}"/>
              </a:ext>
            </a:extLst>
          </p:cNvPr>
          <p:cNvSpPr/>
          <p:nvPr/>
        </p:nvSpPr>
        <p:spPr>
          <a:xfrm>
            <a:off x="4876800" y="326707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AA56B52E-B056-4918-8C80-72165D237DF4}"/>
              </a:ext>
            </a:extLst>
          </p:cNvPr>
          <p:cNvSpPr/>
          <p:nvPr/>
        </p:nvSpPr>
        <p:spPr>
          <a:xfrm>
            <a:off x="7622921" y="326707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Left 6">
            <a:extLst>
              <a:ext uri="{FF2B5EF4-FFF2-40B4-BE49-F238E27FC236}">
                <a16:creationId xmlns:a16="http://schemas.microsoft.com/office/drawing/2014/main" id="{B60EE08F-7C1F-4EC1-9D01-4DCC866AE172}"/>
              </a:ext>
            </a:extLst>
          </p:cNvPr>
          <p:cNvSpPr/>
          <p:nvPr/>
        </p:nvSpPr>
        <p:spPr>
          <a:xfrm>
            <a:off x="2190750" y="423748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Left 7">
            <a:extLst>
              <a:ext uri="{FF2B5EF4-FFF2-40B4-BE49-F238E27FC236}">
                <a16:creationId xmlns:a16="http://schemas.microsoft.com/office/drawing/2014/main" id="{CA1C76CE-8AC2-40AF-9866-0468F3F5C6F4}"/>
              </a:ext>
            </a:extLst>
          </p:cNvPr>
          <p:cNvSpPr/>
          <p:nvPr/>
        </p:nvSpPr>
        <p:spPr>
          <a:xfrm>
            <a:off x="4876800" y="423748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Left 8">
            <a:extLst>
              <a:ext uri="{FF2B5EF4-FFF2-40B4-BE49-F238E27FC236}">
                <a16:creationId xmlns:a16="http://schemas.microsoft.com/office/drawing/2014/main" id="{2C1E1CC8-3934-4E56-8407-417C20584AC2}"/>
              </a:ext>
            </a:extLst>
          </p:cNvPr>
          <p:cNvSpPr/>
          <p:nvPr/>
        </p:nvSpPr>
        <p:spPr>
          <a:xfrm>
            <a:off x="7622921" y="416661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Audio 9">
            <a:hlinkClick r:id="" action="ppaction://media"/>
            <a:extLst>
              <a:ext uri="{FF2B5EF4-FFF2-40B4-BE49-F238E27FC236}">
                <a16:creationId xmlns:a16="http://schemas.microsoft.com/office/drawing/2014/main" id="{9953BADA-662A-48A5-B09B-7BC2FA21CD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49199162"/>
      </p:ext>
    </p:extLst>
  </p:cSld>
  <p:clrMapOvr>
    <a:masterClrMapping/>
  </p:clrMapOvr>
  <mc:AlternateContent xmlns:mc="http://schemas.openxmlformats.org/markup-compatibility/2006">
    <mc:Choice xmlns:p14="http://schemas.microsoft.com/office/powerpoint/2010/main" Requires="p14">
      <p:transition spd="slow" p14:dur="2000" advTm="71870"/>
    </mc:Choice>
    <mc:Fallback>
      <p:transition spd="slow" advTm="71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68400"/>
            <a:ext cx="8764270" cy="955675"/>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Mapping the landscape of evidence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(Chatfield, 2018)</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AE53CF31-6251-4368-BD5D-65CCC02779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70740709"/>
      </p:ext>
    </p:extLst>
  </p:cSld>
  <p:clrMapOvr>
    <a:masterClrMapping/>
  </p:clrMapOvr>
  <mc:AlternateContent xmlns:mc="http://schemas.openxmlformats.org/markup-compatibility/2006">
    <mc:Choice xmlns:p14="http://schemas.microsoft.com/office/powerpoint/2010/main" Requires="p14">
      <p:transition spd="slow" p14:dur="2000" advTm="50194"/>
    </mc:Choice>
    <mc:Fallback>
      <p:transition spd="slow" advTm="50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HI-Lecture Template-2005">
  <a:themeElements>
    <a:clrScheme name="HI-Lecture Template-20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I-Lecture Template-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I-Lecture Template-20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I-Lecture Template-200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I-Lecture Template-200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I-Lecture Template-200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I-Lecture Template-200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I-Lecture Template-200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I-Lecture Template-200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I-Lecture Template-200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Lecture Template-200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I-Lecture Template-200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I-Lecture Template-200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I-Lecture Template-200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875</Words>
  <Application>Microsoft Office PowerPoint</Application>
  <PresentationFormat>Widescreen</PresentationFormat>
  <Paragraphs>124</Paragraphs>
  <Slides>20</Slides>
  <Notes>0</Notes>
  <HiddenSlides>0</HiddenSlides>
  <MMClips>20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Calibri Light</vt:lpstr>
      <vt:lpstr>Tahoma</vt:lpstr>
      <vt:lpstr>Wingdings</vt:lpstr>
      <vt:lpstr>1_HI-Lecture Template-2005</vt:lpstr>
      <vt:lpstr>Office Theme</vt:lpstr>
      <vt:lpstr>UF05-Critical Thinking</vt:lpstr>
      <vt:lpstr>Aims: Lecture 6aeek 1 Aims</vt:lpstr>
      <vt:lpstr>Assessment Schedule</vt:lpstr>
      <vt:lpstr>Review: Critical Reading Aims</vt:lpstr>
      <vt:lpstr>Review: Critical Reading Aims</vt:lpstr>
      <vt:lpstr>Critical Reading</vt:lpstr>
      <vt:lpstr>Critical Reading</vt:lpstr>
      <vt:lpstr>Critical Reading</vt:lpstr>
      <vt:lpstr>Critical Reading</vt:lpstr>
      <vt:lpstr>Critical Reading</vt:lpstr>
      <vt:lpstr>PowerPoint Presentation</vt:lpstr>
      <vt:lpstr>Critical Reading</vt:lpstr>
      <vt:lpstr>Critical Reading</vt:lpstr>
      <vt:lpstr>Critical Reading</vt:lpstr>
      <vt:lpstr>Chatfield (2018)</vt:lpstr>
      <vt:lpstr>Chatfield (2018)</vt:lpstr>
      <vt:lpstr>Chatfield (2018)</vt:lpstr>
      <vt:lpstr>Conclusions</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Gyatso</dc:creator>
  <cp:lastModifiedBy>Grace Gyatso</cp:lastModifiedBy>
  <cp:revision>42</cp:revision>
  <dcterms:created xsi:type="dcterms:W3CDTF">2020-10-26T10:02:50Z</dcterms:created>
  <dcterms:modified xsi:type="dcterms:W3CDTF">2020-11-11T12:29:34Z</dcterms:modified>
</cp:coreProperties>
</file>