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53" r:id="rId2"/>
    <p:sldId id="452" r:id="rId3"/>
    <p:sldId id="469" r:id="rId4"/>
    <p:sldId id="470" r:id="rId5"/>
    <p:sldId id="487" r:id="rId6"/>
    <p:sldId id="481" r:id="rId7"/>
    <p:sldId id="478" r:id="rId8"/>
    <p:sldId id="488" r:id="rId9"/>
    <p:sldId id="485" r:id="rId10"/>
    <p:sldId id="490" r:id="rId11"/>
    <p:sldId id="489" r:id="rId12"/>
    <p:sldId id="486" r:id="rId13"/>
    <p:sldId id="491" r:id="rId14"/>
    <p:sldId id="4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EEEBA-56CE-4E28-A64E-1A0D97ED89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3FB46E4-3CA1-4DE4-B148-C64C8204D5EE}">
      <dgm:prSet/>
      <dgm:spPr/>
      <dgm:t>
        <a:bodyPr/>
        <a:lstStyle/>
        <a:p>
          <a:pPr>
            <a:lnSpc>
              <a:spcPct val="100000"/>
            </a:lnSpc>
          </a:pPr>
          <a:r>
            <a:rPr lang="en-GB"/>
            <a:t>Name two types of argument and explain the difference between the two?</a:t>
          </a:r>
          <a:endParaRPr lang="en-US"/>
        </a:p>
      </dgm:t>
    </dgm:pt>
    <dgm:pt modelId="{89F74114-C006-44AB-9ECE-37DF40A2372B}" type="parTrans" cxnId="{19971193-F077-4015-86D3-2E01526F80DC}">
      <dgm:prSet/>
      <dgm:spPr/>
      <dgm:t>
        <a:bodyPr/>
        <a:lstStyle/>
        <a:p>
          <a:endParaRPr lang="en-US"/>
        </a:p>
      </dgm:t>
    </dgm:pt>
    <dgm:pt modelId="{49B9648F-9FB4-4E85-AB90-8D8E8E971493}" type="sibTrans" cxnId="{19971193-F077-4015-86D3-2E01526F80DC}">
      <dgm:prSet/>
      <dgm:spPr/>
      <dgm:t>
        <a:bodyPr/>
        <a:lstStyle/>
        <a:p>
          <a:endParaRPr lang="en-US"/>
        </a:p>
      </dgm:t>
    </dgm:pt>
    <dgm:pt modelId="{A82A29A2-B392-4558-84F0-BB86FD4FED4F}">
      <dgm:prSet/>
      <dgm:spPr/>
      <dgm:t>
        <a:bodyPr/>
        <a:lstStyle/>
        <a:p>
          <a:pPr>
            <a:lnSpc>
              <a:spcPct val="100000"/>
            </a:lnSpc>
          </a:pPr>
          <a:r>
            <a:rPr lang="en-GB" b="0" i="0" baseline="0"/>
            <a:t>Why is this important</a:t>
          </a:r>
          <a:r>
            <a:rPr lang="en-GB"/>
            <a:t> to critical thinking?</a:t>
          </a:r>
          <a:endParaRPr lang="en-US"/>
        </a:p>
      </dgm:t>
    </dgm:pt>
    <dgm:pt modelId="{587F8D31-ED6D-4A05-A439-ADC917B89432}" type="parTrans" cxnId="{324B8E7E-9466-45E1-83E5-9639FC7C51E8}">
      <dgm:prSet/>
      <dgm:spPr/>
      <dgm:t>
        <a:bodyPr/>
        <a:lstStyle/>
        <a:p>
          <a:endParaRPr lang="en-US"/>
        </a:p>
      </dgm:t>
    </dgm:pt>
    <dgm:pt modelId="{F0FE7D05-9870-4F02-B564-B77B3406AF5B}" type="sibTrans" cxnId="{324B8E7E-9466-45E1-83E5-9639FC7C51E8}">
      <dgm:prSet/>
      <dgm:spPr/>
      <dgm:t>
        <a:bodyPr/>
        <a:lstStyle/>
        <a:p>
          <a:endParaRPr lang="en-US"/>
        </a:p>
      </dgm:t>
    </dgm:pt>
    <dgm:pt modelId="{E7F0E76C-F16B-42E1-AD29-19EE404F4D2C}">
      <dgm:prSet/>
      <dgm:spPr/>
      <dgm:t>
        <a:bodyPr/>
        <a:lstStyle/>
        <a:p>
          <a:pPr>
            <a:lnSpc>
              <a:spcPct val="100000"/>
            </a:lnSpc>
          </a:pPr>
          <a:r>
            <a:rPr lang="en-GB" b="0" i="0" baseline="0" dirty="0"/>
            <a:t>Wh</a:t>
          </a:r>
          <a:r>
            <a:rPr lang="en-GB" dirty="0"/>
            <a:t>ere can the main argument usually be found in a written text?</a:t>
          </a:r>
          <a:endParaRPr lang="en-US" dirty="0"/>
        </a:p>
      </dgm:t>
    </dgm:pt>
    <dgm:pt modelId="{215DDC05-DFCD-4BC2-8F43-5AF970A6E081}" type="parTrans" cxnId="{F733E86B-7F1A-4A3B-B5FA-57F19E5B81FC}">
      <dgm:prSet/>
      <dgm:spPr/>
      <dgm:t>
        <a:bodyPr/>
        <a:lstStyle/>
        <a:p>
          <a:endParaRPr lang="en-US"/>
        </a:p>
      </dgm:t>
    </dgm:pt>
    <dgm:pt modelId="{1258574F-42D4-4DCF-81A0-693A9922285B}" type="sibTrans" cxnId="{F733E86B-7F1A-4A3B-B5FA-57F19E5B81FC}">
      <dgm:prSet/>
      <dgm:spPr/>
      <dgm:t>
        <a:bodyPr/>
        <a:lstStyle/>
        <a:p>
          <a:endParaRPr lang="en-US"/>
        </a:p>
      </dgm:t>
    </dgm:pt>
    <dgm:pt modelId="{C3C097B5-6F22-4B71-9D56-852E18EE51F6}" type="pres">
      <dgm:prSet presAssocID="{4C6EEEBA-56CE-4E28-A64E-1A0D97ED89FC}" presName="root" presStyleCnt="0">
        <dgm:presLayoutVars>
          <dgm:dir/>
          <dgm:resizeHandles val="exact"/>
        </dgm:presLayoutVars>
      </dgm:prSet>
      <dgm:spPr/>
    </dgm:pt>
    <dgm:pt modelId="{160625A7-C65E-4B56-A0C0-5A8D9644E503}" type="pres">
      <dgm:prSet presAssocID="{93FB46E4-3CA1-4DE4-B148-C64C8204D5EE}" presName="compNode" presStyleCnt="0"/>
      <dgm:spPr/>
    </dgm:pt>
    <dgm:pt modelId="{B4F5BA3C-1D21-4580-BD13-80C99E59DDAC}" type="pres">
      <dgm:prSet presAssocID="{93FB46E4-3CA1-4DE4-B148-C64C8204D5EE}" presName="bgRect" presStyleLbl="bgShp" presStyleIdx="0" presStyleCnt="3"/>
      <dgm:spPr/>
    </dgm:pt>
    <dgm:pt modelId="{6E63B8C4-FB12-4AE4-B65A-6A7D7F9536FB}" type="pres">
      <dgm:prSet presAssocID="{93FB46E4-3CA1-4DE4-B148-C64C8204D5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392788C9-E3A6-4F42-A674-8D009FAA548C}" type="pres">
      <dgm:prSet presAssocID="{93FB46E4-3CA1-4DE4-B148-C64C8204D5EE}" presName="spaceRect" presStyleCnt="0"/>
      <dgm:spPr/>
    </dgm:pt>
    <dgm:pt modelId="{C676E335-8641-4A0A-94AB-1D25895D1ADC}" type="pres">
      <dgm:prSet presAssocID="{93FB46E4-3CA1-4DE4-B148-C64C8204D5EE}" presName="parTx" presStyleLbl="revTx" presStyleIdx="0" presStyleCnt="3">
        <dgm:presLayoutVars>
          <dgm:chMax val="0"/>
          <dgm:chPref val="0"/>
        </dgm:presLayoutVars>
      </dgm:prSet>
      <dgm:spPr/>
    </dgm:pt>
    <dgm:pt modelId="{4FDEA71A-3DCB-4EEB-B833-7727E569F471}" type="pres">
      <dgm:prSet presAssocID="{49B9648F-9FB4-4E85-AB90-8D8E8E971493}" presName="sibTrans" presStyleCnt="0"/>
      <dgm:spPr/>
    </dgm:pt>
    <dgm:pt modelId="{B9CDEACB-B946-46C0-ACCE-B4411A334C34}" type="pres">
      <dgm:prSet presAssocID="{A82A29A2-B392-4558-84F0-BB86FD4FED4F}" presName="compNode" presStyleCnt="0"/>
      <dgm:spPr/>
    </dgm:pt>
    <dgm:pt modelId="{7846A122-6226-4CF8-934D-8CEB18B237D4}" type="pres">
      <dgm:prSet presAssocID="{A82A29A2-B392-4558-84F0-BB86FD4FED4F}" presName="bgRect" presStyleLbl="bgShp" presStyleIdx="1" presStyleCnt="3"/>
      <dgm:spPr/>
    </dgm:pt>
    <dgm:pt modelId="{AF55E3C3-2C97-4360-AA7E-F7FC2990AB82}" type="pres">
      <dgm:prSet presAssocID="{A82A29A2-B392-4558-84F0-BB86FD4FED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2C653A2D-3889-4D36-B848-222C7E2EF1DF}" type="pres">
      <dgm:prSet presAssocID="{A82A29A2-B392-4558-84F0-BB86FD4FED4F}" presName="spaceRect" presStyleCnt="0"/>
      <dgm:spPr/>
    </dgm:pt>
    <dgm:pt modelId="{6DC07291-B8DF-4D3C-BD76-6DAF95F839CC}" type="pres">
      <dgm:prSet presAssocID="{A82A29A2-B392-4558-84F0-BB86FD4FED4F}" presName="parTx" presStyleLbl="revTx" presStyleIdx="1" presStyleCnt="3">
        <dgm:presLayoutVars>
          <dgm:chMax val="0"/>
          <dgm:chPref val="0"/>
        </dgm:presLayoutVars>
      </dgm:prSet>
      <dgm:spPr/>
    </dgm:pt>
    <dgm:pt modelId="{45A21936-2E6A-459C-9275-614B45440DD7}" type="pres">
      <dgm:prSet presAssocID="{F0FE7D05-9870-4F02-B564-B77B3406AF5B}" presName="sibTrans" presStyleCnt="0"/>
      <dgm:spPr/>
    </dgm:pt>
    <dgm:pt modelId="{54C4DC32-9065-4869-BC08-03FD81C02EAA}" type="pres">
      <dgm:prSet presAssocID="{E7F0E76C-F16B-42E1-AD29-19EE404F4D2C}" presName="compNode" presStyleCnt="0"/>
      <dgm:spPr/>
    </dgm:pt>
    <dgm:pt modelId="{2C92972A-3F8E-4BA8-99D4-6F4170EC7605}" type="pres">
      <dgm:prSet presAssocID="{E7F0E76C-F16B-42E1-AD29-19EE404F4D2C}" presName="bgRect" presStyleLbl="bgShp" presStyleIdx="2" presStyleCnt="3"/>
      <dgm:spPr/>
    </dgm:pt>
    <dgm:pt modelId="{48AE305E-F637-49CA-ADC8-86316B0C4585}" type="pres">
      <dgm:prSet presAssocID="{E7F0E76C-F16B-42E1-AD29-19EE404F4D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Quotation Mark"/>
        </a:ext>
      </dgm:extLst>
    </dgm:pt>
    <dgm:pt modelId="{97739D1B-EDA6-42C2-9871-CEB3D1BD160B}" type="pres">
      <dgm:prSet presAssocID="{E7F0E76C-F16B-42E1-AD29-19EE404F4D2C}" presName="spaceRect" presStyleCnt="0"/>
      <dgm:spPr/>
    </dgm:pt>
    <dgm:pt modelId="{CDD49C80-A9A7-430B-B25A-A54679279B7F}" type="pres">
      <dgm:prSet presAssocID="{E7F0E76C-F16B-42E1-AD29-19EE404F4D2C}" presName="parTx" presStyleLbl="revTx" presStyleIdx="2" presStyleCnt="3">
        <dgm:presLayoutVars>
          <dgm:chMax val="0"/>
          <dgm:chPref val="0"/>
        </dgm:presLayoutVars>
      </dgm:prSet>
      <dgm:spPr/>
    </dgm:pt>
  </dgm:ptLst>
  <dgm:cxnLst>
    <dgm:cxn modelId="{288F3F0C-6874-4F5E-8D8A-2EA4E721D701}" type="presOf" srcId="{4C6EEEBA-56CE-4E28-A64E-1A0D97ED89FC}" destId="{C3C097B5-6F22-4B71-9D56-852E18EE51F6}" srcOrd="0" destOrd="0" presId="urn:microsoft.com/office/officeart/2018/2/layout/IconVerticalSolidList"/>
    <dgm:cxn modelId="{0316423D-A5D6-4BA1-B17C-50EA7BAD4907}" type="presOf" srcId="{A82A29A2-B392-4558-84F0-BB86FD4FED4F}" destId="{6DC07291-B8DF-4D3C-BD76-6DAF95F839CC}" srcOrd="0" destOrd="0" presId="urn:microsoft.com/office/officeart/2018/2/layout/IconVerticalSolidList"/>
    <dgm:cxn modelId="{F733E86B-7F1A-4A3B-B5FA-57F19E5B81FC}" srcId="{4C6EEEBA-56CE-4E28-A64E-1A0D97ED89FC}" destId="{E7F0E76C-F16B-42E1-AD29-19EE404F4D2C}" srcOrd="2" destOrd="0" parTransId="{215DDC05-DFCD-4BC2-8F43-5AF970A6E081}" sibTransId="{1258574F-42D4-4DCF-81A0-693A9922285B}"/>
    <dgm:cxn modelId="{E0EDA74E-5F0F-4CDD-80AE-586834E442CD}" type="presOf" srcId="{93FB46E4-3CA1-4DE4-B148-C64C8204D5EE}" destId="{C676E335-8641-4A0A-94AB-1D25895D1ADC}" srcOrd="0" destOrd="0" presId="urn:microsoft.com/office/officeart/2018/2/layout/IconVerticalSolidList"/>
    <dgm:cxn modelId="{324B8E7E-9466-45E1-83E5-9639FC7C51E8}" srcId="{4C6EEEBA-56CE-4E28-A64E-1A0D97ED89FC}" destId="{A82A29A2-B392-4558-84F0-BB86FD4FED4F}" srcOrd="1" destOrd="0" parTransId="{587F8D31-ED6D-4A05-A439-ADC917B89432}" sibTransId="{F0FE7D05-9870-4F02-B564-B77B3406AF5B}"/>
    <dgm:cxn modelId="{19971193-F077-4015-86D3-2E01526F80DC}" srcId="{4C6EEEBA-56CE-4E28-A64E-1A0D97ED89FC}" destId="{93FB46E4-3CA1-4DE4-B148-C64C8204D5EE}" srcOrd="0" destOrd="0" parTransId="{89F74114-C006-44AB-9ECE-37DF40A2372B}" sibTransId="{49B9648F-9FB4-4E85-AB90-8D8E8E971493}"/>
    <dgm:cxn modelId="{8703C1E1-A310-4F66-9CC3-80C0BECEAE64}" type="presOf" srcId="{E7F0E76C-F16B-42E1-AD29-19EE404F4D2C}" destId="{CDD49C80-A9A7-430B-B25A-A54679279B7F}" srcOrd="0" destOrd="0" presId="urn:microsoft.com/office/officeart/2018/2/layout/IconVerticalSolidList"/>
    <dgm:cxn modelId="{C2C7FB41-21DC-4662-A917-020B079EC098}" type="presParOf" srcId="{C3C097B5-6F22-4B71-9D56-852E18EE51F6}" destId="{160625A7-C65E-4B56-A0C0-5A8D9644E503}" srcOrd="0" destOrd="0" presId="urn:microsoft.com/office/officeart/2018/2/layout/IconVerticalSolidList"/>
    <dgm:cxn modelId="{175651B6-6A11-4175-A6BD-EB53E5792D88}" type="presParOf" srcId="{160625A7-C65E-4B56-A0C0-5A8D9644E503}" destId="{B4F5BA3C-1D21-4580-BD13-80C99E59DDAC}" srcOrd="0" destOrd="0" presId="urn:microsoft.com/office/officeart/2018/2/layout/IconVerticalSolidList"/>
    <dgm:cxn modelId="{87CBF837-D76D-4A48-9E88-BF03AFCB1388}" type="presParOf" srcId="{160625A7-C65E-4B56-A0C0-5A8D9644E503}" destId="{6E63B8C4-FB12-4AE4-B65A-6A7D7F9536FB}" srcOrd="1" destOrd="0" presId="urn:microsoft.com/office/officeart/2018/2/layout/IconVerticalSolidList"/>
    <dgm:cxn modelId="{429CB86C-AE7E-4AD5-9FD2-48136E8AA490}" type="presParOf" srcId="{160625A7-C65E-4B56-A0C0-5A8D9644E503}" destId="{392788C9-E3A6-4F42-A674-8D009FAA548C}" srcOrd="2" destOrd="0" presId="urn:microsoft.com/office/officeart/2018/2/layout/IconVerticalSolidList"/>
    <dgm:cxn modelId="{FC97F7D2-942F-40E1-92BB-D8DD2FF91395}" type="presParOf" srcId="{160625A7-C65E-4B56-A0C0-5A8D9644E503}" destId="{C676E335-8641-4A0A-94AB-1D25895D1ADC}" srcOrd="3" destOrd="0" presId="urn:microsoft.com/office/officeart/2018/2/layout/IconVerticalSolidList"/>
    <dgm:cxn modelId="{2541116A-904A-45F0-9469-5DA3AF05C391}" type="presParOf" srcId="{C3C097B5-6F22-4B71-9D56-852E18EE51F6}" destId="{4FDEA71A-3DCB-4EEB-B833-7727E569F471}" srcOrd="1" destOrd="0" presId="urn:microsoft.com/office/officeart/2018/2/layout/IconVerticalSolidList"/>
    <dgm:cxn modelId="{E2BB94DA-641E-49B3-8C72-E046625B9129}" type="presParOf" srcId="{C3C097B5-6F22-4B71-9D56-852E18EE51F6}" destId="{B9CDEACB-B946-46C0-ACCE-B4411A334C34}" srcOrd="2" destOrd="0" presId="urn:microsoft.com/office/officeart/2018/2/layout/IconVerticalSolidList"/>
    <dgm:cxn modelId="{841D7E95-0BD2-48F1-8043-9F4F0BE50438}" type="presParOf" srcId="{B9CDEACB-B946-46C0-ACCE-B4411A334C34}" destId="{7846A122-6226-4CF8-934D-8CEB18B237D4}" srcOrd="0" destOrd="0" presId="urn:microsoft.com/office/officeart/2018/2/layout/IconVerticalSolidList"/>
    <dgm:cxn modelId="{3A30C2F4-CF21-4876-ACEA-28066335BA70}" type="presParOf" srcId="{B9CDEACB-B946-46C0-ACCE-B4411A334C34}" destId="{AF55E3C3-2C97-4360-AA7E-F7FC2990AB82}" srcOrd="1" destOrd="0" presId="urn:microsoft.com/office/officeart/2018/2/layout/IconVerticalSolidList"/>
    <dgm:cxn modelId="{37AE217E-6DFC-49AB-8B61-D2A593F6A357}" type="presParOf" srcId="{B9CDEACB-B946-46C0-ACCE-B4411A334C34}" destId="{2C653A2D-3889-4D36-B848-222C7E2EF1DF}" srcOrd="2" destOrd="0" presId="urn:microsoft.com/office/officeart/2018/2/layout/IconVerticalSolidList"/>
    <dgm:cxn modelId="{8D091E8D-6C99-4A2A-B34F-CAACFC5C1A2B}" type="presParOf" srcId="{B9CDEACB-B946-46C0-ACCE-B4411A334C34}" destId="{6DC07291-B8DF-4D3C-BD76-6DAF95F839CC}" srcOrd="3" destOrd="0" presId="urn:microsoft.com/office/officeart/2018/2/layout/IconVerticalSolidList"/>
    <dgm:cxn modelId="{675485F3-D4FC-4382-8D21-E127799DE7A2}" type="presParOf" srcId="{C3C097B5-6F22-4B71-9D56-852E18EE51F6}" destId="{45A21936-2E6A-459C-9275-614B45440DD7}" srcOrd="3" destOrd="0" presId="urn:microsoft.com/office/officeart/2018/2/layout/IconVerticalSolidList"/>
    <dgm:cxn modelId="{04317EF9-924D-4FBF-B38C-72C47317453C}" type="presParOf" srcId="{C3C097B5-6F22-4B71-9D56-852E18EE51F6}" destId="{54C4DC32-9065-4869-BC08-03FD81C02EAA}" srcOrd="4" destOrd="0" presId="urn:microsoft.com/office/officeart/2018/2/layout/IconVerticalSolidList"/>
    <dgm:cxn modelId="{71575D1E-C952-4F70-8781-F82F695C8AEB}" type="presParOf" srcId="{54C4DC32-9065-4869-BC08-03FD81C02EAA}" destId="{2C92972A-3F8E-4BA8-99D4-6F4170EC7605}" srcOrd="0" destOrd="0" presId="urn:microsoft.com/office/officeart/2018/2/layout/IconVerticalSolidList"/>
    <dgm:cxn modelId="{2DD95DB7-8B11-4406-98A6-CDC806138298}" type="presParOf" srcId="{54C4DC32-9065-4869-BC08-03FD81C02EAA}" destId="{48AE305E-F637-49CA-ADC8-86316B0C4585}" srcOrd="1" destOrd="0" presId="urn:microsoft.com/office/officeart/2018/2/layout/IconVerticalSolidList"/>
    <dgm:cxn modelId="{43DE34BC-78F0-4D1A-9CCE-C8314D8F9268}" type="presParOf" srcId="{54C4DC32-9065-4869-BC08-03FD81C02EAA}" destId="{97739D1B-EDA6-42C2-9871-CEB3D1BD160B}" srcOrd="2" destOrd="0" presId="urn:microsoft.com/office/officeart/2018/2/layout/IconVerticalSolidList"/>
    <dgm:cxn modelId="{F3834A29-C166-45CC-9B73-1DEC83161ABB}" type="presParOf" srcId="{54C4DC32-9065-4869-BC08-03FD81C02EAA}" destId="{CDD49C80-A9A7-430B-B25A-A54679279B7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6EEEBA-56CE-4E28-A64E-1A0D97ED89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3FB46E4-3CA1-4DE4-B148-C64C8204D5EE}">
      <dgm:prSet/>
      <dgm:spPr/>
      <dgm:t>
        <a:bodyPr/>
        <a:lstStyle/>
        <a:p>
          <a:pPr>
            <a:lnSpc>
              <a:spcPct val="100000"/>
            </a:lnSpc>
          </a:pPr>
          <a:r>
            <a:rPr lang="en-GB" dirty="0"/>
            <a:t>Name two types of argument and explain the difference between the two? </a:t>
          </a:r>
          <a:r>
            <a:rPr lang="en-GB" dirty="0">
              <a:solidFill>
                <a:srgbClr val="FF0000"/>
              </a:solidFill>
            </a:rPr>
            <a:t>Overall and contributing argument.</a:t>
          </a:r>
          <a:endParaRPr lang="en-US" dirty="0"/>
        </a:p>
      </dgm:t>
    </dgm:pt>
    <dgm:pt modelId="{89F74114-C006-44AB-9ECE-37DF40A2372B}" type="parTrans" cxnId="{19971193-F077-4015-86D3-2E01526F80DC}">
      <dgm:prSet/>
      <dgm:spPr/>
      <dgm:t>
        <a:bodyPr/>
        <a:lstStyle/>
        <a:p>
          <a:endParaRPr lang="en-US"/>
        </a:p>
      </dgm:t>
    </dgm:pt>
    <dgm:pt modelId="{49B9648F-9FB4-4E85-AB90-8D8E8E971493}" type="sibTrans" cxnId="{19971193-F077-4015-86D3-2E01526F80DC}">
      <dgm:prSet/>
      <dgm:spPr/>
      <dgm:t>
        <a:bodyPr/>
        <a:lstStyle/>
        <a:p>
          <a:endParaRPr lang="en-US"/>
        </a:p>
      </dgm:t>
    </dgm:pt>
    <dgm:pt modelId="{A82A29A2-B392-4558-84F0-BB86FD4FED4F}">
      <dgm:prSet/>
      <dgm:spPr/>
      <dgm:t>
        <a:bodyPr/>
        <a:lstStyle/>
        <a:p>
          <a:pPr>
            <a:lnSpc>
              <a:spcPct val="100000"/>
            </a:lnSpc>
          </a:pPr>
          <a:r>
            <a:rPr lang="en-GB" b="0" i="0" baseline="0" dirty="0"/>
            <a:t>Why is this important</a:t>
          </a:r>
          <a:r>
            <a:rPr lang="en-GB" dirty="0"/>
            <a:t> to critical thinking? </a:t>
          </a:r>
        </a:p>
        <a:p>
          <a:pPr>
            <a:lnSpc>
              <a:spcPct val="100000"/>
            </a:lnSpc>
          </a:pPr>
          <a:r>
            <a:rPr lang="en-GB" dirty="0">
              <a:solidFill>
                <a:srgbClr val="FF0000"/>
              </a:solidFill>
            </a:rPr>
            <a:t>Clear, structured, logical reasoning.</a:t>
          </a:r>
          <a:endParaRPr lang="en-US" dirty="0"/>
        </a:p>
      </dgm:t>
    </dgm:pt>
    <dgm:pt modelId="{587F8D31-ED6D-4A05-A439-ADC917B89432}" type="parTrans" cxnId="{324B8E7E-9466-45E1-83E5-9639FC7C51E8}">
      <dgm:prSet/>
      <dgm:spPr/>
      <dgm:t>
        <a:bodyPr/>
        <a:lstStyle/>
        <a:p>
          <a:endParaRPr lang="en-US"/>
        </a:p>
      </dgm:t>
    </dgm:pt>
    <dgm:pt modelId="{F0FE7D05-9870-4F02-B564-B77B3406AF5B}" type="sibTrans" cxnId="{324B8E7E-9466-45E1-83E5-9639FC7C51E8}">
      <dgm:prSet/>
      <dgm:spPr/>
      <dgm:t>
        <a:bodyPr/>
        <a:lstStyle/>
        <a:p>
          <a:endParaRPr lang="en-US"/>
        </a:p>
      </dgm:t>
    </dgm:pt>
    <dgm:pt modelId="{E7F0E76C-F16B-42E1-AD29-19EE404F4D2C}">
      <dgm:prSet/>
      <dgm:spPr/>
      <dgm:t>
        <a:bodyPr/>
        <a:lstStyle/>
        <a:p>
          <a:pPr>
            <a:lnSpc>
              <a:spcPct val="100000"/>
            </a:lnSpc>
          </a:pPr>
          <a:r>
            <a:rPr lang="en-GB" b="0" i="0" baseline="0" dirty="0"/>
            <a:t>Wh</a:t>
          </a:r>
          <a:r>
            <a:rPr lang="en-GB" dirty="0"/>
            <a:t>ere can the main argument usually be found in a written text?</a:t>
          </a:r>
        </a:p>
        <a:p>
          <a:pPr>
            <a:lnSpc>
              <a:spcPct val="100000"/>
            </a:lnSpc>
          </a:pPr>
          <a:r>
            <a:rPr lang="en-GB" dirty="0">
              <a:solidFill>
                <a:srgbClr val="FF0000"/>
              </a:solidFill>
            </a:rPr>
            <a:t>At the beginning or end of a paragraph.</a:t>
          </a:r>
          <a:endParaRPr lang="en-US" dirty="0">
            <a:solidFill>
              <a:srgbClr val="FF0000"/>
            </a:solidFill>
          </a:endParaRPr>
        </a:p>
      </dgm:t>
    </dgm:pt>
    <dgm:pt modelId="{215DDC05-DFCD-4BC2-8F43-5AF970A6E081}" type="parTrans" cxnId="{F733E86B-7F1A-4A3B-B5FA-57F19E5B81FC}">
      <dgm:prSet/>
      <dgm:spPr/>
      <dgm:t>
        <a:bodyPr/>
        <a:lstStyle/>
        <a:p>
          <a:endParaRPr lang="en-US"/>
        </a:p>
      </dgm:t>
    </dgm:pt>
    <dgm:pt modelId="{1258574F-42D4-4DCF-81A0-693A9922285B}" type="sibTrans" cxnId="{F733E86B-7F1A-4A3B-B5FA-57F19E5B81FC}">
      <dgm:prSet/>
      <dgm:spPr/>
      <dgm:t>
        <a:bodyPr/>
        <a:lstStyle/>
        <a:p>
          <a:endParaRPr lang="en-US"/>
        </a:p>
      </dgm:t>
    </dgm:pt>
    <dgm:pt modelId="{C3C097B5-6F22-4B71-9D56-852E18EE51F6}" type="pres">
      <dgm:prSet presAssocID="{4C6EEEBA-56CE-4E28-A64E-1A0D97ED89FC}" presName="root" presStyleCnt="0">
        <dgm:presLayoutVars>
          <dgm:dir/>
          <dgm:resizeHandles val="exact"/>
        </dgm:presLayoutVars>
      </dgm:prSet>
      <dgm:spPr/>
    </dgm:pt>
    <dgm:pt modelId="{160625A7-C65E-4B56-A0C0-5A8D9644E503}" type="pres">
      <dgm:prSet presAssocID="{93FB46E4-3CA1-4DE4-B148-C64C8204D5EE}" presName="compNode" presStyleCnt="0"/>
      <dgm:spPr/>
    </dgm:pt>
    <dgm:pt modelId="{B4F5BA3C-1D21-4580-BD13-80C99E59DDAC}" type="pres">
      <dgm:prSet presAssocID="{93FB46E4-3CA1-4DE4-B148-C64C8204D5EE}" presName="bgRect" presStyleLbl="bgShp" presStyleIdx="0" presStyleCnt="3"/>
      <dgm:spPr/>
    </dgm:pt>
    <dgm:pt modelId="{6E63B8C4-FB12-4AE4-B65A-6A7D7F9536FB}" type="pres">
      <dgm:prSet presAssocID="{93FB46E4-3CA1-4DE4-B148-C64C8204D5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392788C9-E3A6-4F42-A674-8D009FAA548C}" type="pres">
      <dgm:prSet presAssocID="{93FB46E4-3CA1-4DE4-B148-C64C8204D5EE}" presName="spaceRect" presStyleCnt="0"/>
      <dgm:spPr/>
    </dgm:pt>
    <dgm:pt modelId="{C676E335-8641-4A0A-94AB-1D25895D1ADC}" type="pres">
      <dgm:prSet presAssocID="{93FB46E4-3CA1-4DE4-B148-C64C8204D5EE}" presName="parTx" presStyleLbl="revTx" presStyleIdx="0" presStyleCnt="3">
        <dgm:presLayoutVars>
          <dgm:chMax val="0"/>
          <dgm:chPref val="0"/>
        </dgm:presLayoutVars>
      </dgm:prSet>
      <dgm:spPr/>
    </dgm:pt>
    <dgm:pt modelId="{4FDEA71A-3DCB-4EEB-B833-7727E569F471}" type="pres">
      <dgm:prSet presAssocID="{49B9648F-9FB4-4E85-AB90-8D8E8E971493}" presName="sibTrans" presStyleCnt="0"/>
      <dgm:spPr/>
    </dgm:pt>
    <dgm:pt modelId="{B9CDEACB-B946-46C0-ACCE-B4411A334C34}" type="pres">
      <dgm:prSet presAssocID="{A82A29A2-B392-4558-84F0-BB86FD4FED4F}" presName="compNode" presStyleCnt="0"/>
      <dgm:spPr/>
    </dgm:pt>
    <dgm:pt modelId="{7846A122-6226-4CF8-934D-8CEB18B237D4}" type="pres">
      <dgm:prSet presAssocID="{A82A29A2-B392-4558-84F0-BB86FD4FED4F}" presName="bgRect" presStyleLbl="bgShp" presStyleIdx="1" presStyleCnt="3"/>
      <dgm:spPr/>
    </dgm:pt>
    <dgm:pt modelId="{AF55E3C3-2C97-4360-AA7E-F7FC2990AB82}" type="pres">
      <dgm:prSet presAssocID="{A82A29A2-B392-4558-84F0-BB86FD4FED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2C653A2D-3889-4D36-B848-222C7E2EF1DF}" type="pres">
      <dgm:prSet presAssocID="{A82A29A2-B392-4558-84F0-BB86FD4FED4F}" presName="spaceRect" presStyleCnt="0"/>
      <dgm:spPr/>
    </dgm:pt>
    <dgm:pt modelId="{6DC07291-B8DF-4D3C-BD76-6DAF95F839CC}" type="pres">
      <dgm:prSet presAssocID="{A82A29A2-B392-4558-84F0-BB86FD4FED4F}" presName="parTx" presStyleLbl="revTx" presStyleIdx="1" presStyleCnt="3">
        <dgm:presLayoutVars>
          <dgm:chMax val="0"/>
          <dgm:chPref val="0"/>
        </dgm:presLayoutVars>
      </dgm:prSet>
      <dgm:spPr/>
    </dgm:pt>
    <dgm:pt modelId="{45A21936-2E6A-459C-9275-614B45440DD7}" type="pres">
      <dgm:prSet presAssocID="{F0FE7D05-9870-4F02-B564-B77B3406AF5B}" presName="sibTrans" presStyleCnt="0"/>
      <dgm:spPr/>
    </dgm:pt>
    <dgm:pt modelId="{54C4DC32-9065-4869-BC08-03FD81C02EAA}" type="pres">
      <dgm:prSet presAssocID="{E7F0E76C-F16B-42E1-AD29-19EE404F4D2C}" presName="compNode" presStyleCnt="0"/>
      <dgm:spPr/>
    </dgm:pt>
    <dgm:pt modelId="{2C92972A-3F8E-4BA8-99D4-6F4170EC7605}" type="pres">
      <dgm:prSet presAssocID="{E7F0E76C-F16B-42E1-AD29-19EE404F4D2C}" presName="bgRect" presStyleLbl="bgShp" presStyleIdx="2" presStyleCnt="3"/>
      <dgm:spPr/>
    </dgm:pt>
    <dgm:pt modelId="{48AE305E-F637-49CA-ADC8-86316B0C4585}" type="pres">
      <dgm:prSet presAssocID="{E7F0E76C-F16B-42E1-AD29-19EE404F4D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Quotation Mark"/>
        </a:ext>
      </dgm:extLst>
    </dgm:pt>
    <dgm:pt modelId="{97739D1B-EDA6-42C2-9871-CEB3D1BD160B}" type="pres">
      <dgm:prSet presAssocID="{E7F0E76C-F16B-42E1-AD29-19EE404F4D2C}" presName="spaceRect" presStyleCnt="0"/>
      <dgm:spPr/>
    </dgm:pt>
    <dgm:pt modelId="{CDD49C80-A9A7-430B-B25A-A54679279B7F}" type="pres">
      <dgm:prSet presAssocID="{E7F0E76C-F16B-42E1-AD29-19EE404F4D2C}" presName="parTx" presStyleLbl="revTx" presStyleIdx="2" presStyleCnt="3">
        <dgm:presLayoutVars>
          <dgm:chMax val="0"/>
          <dgm:chPref val="0"/>
        </dgm:presLayoutVars>
      </dgm:prSet>
      <dgm:spPr/>
    </dgm:pt>
  </dgm:ptLst>
  <dgm:cxnLst>
    <dgm:cxn modelId="{288F3F0C-6874-4F5E-8D8A-2EA4E721D701}" type="presOf" srcId="{4C6EEEBA-56CE-4E28-A64E-1A0D97ED89FC}" destId="{C3C097B5-6F22-4B71-9D56-852E18EE51F6}" srcOrd="0" destOrd="0" presId="urn:microsoft.com/office/officeart/2018/2/layout/IconVerticalSolidList"/>
    <dgm:cxn modelId="{0316423D-A5D6-4BA1-B17C-50EA7BAD4907}" type="presOf" srcId="{A82A29A2-B392-4558-84F0-BB86FD4FED4F}" destId="{6DC07291-B8DF-4D3C-BD76-6DAF95F839CC}" srcOrd="0" destOrd="0" presId="urn:microsoft.com/office/officeart/2018/2/layout/IconVerticalSolidList"/>
    <dgm:cxn modelId="{F733E86B-7F1A-4A3B-B5FA-57F19E5B81FC}" srcId="{4C6EEEBA-56CE-4E28-A64E-1A0D97ED89FC}" destId="{E7F0E76C-F16B-42E1-AD29-19EE404F4D2C}" srcOrd="2" destOrd="0" parTransId="{215DDC05-DFCD-4BC2-8F43-5AF970A6E081}" sibTransId="{1258574F-42D4-4DCF-81A0-693A9922285B}"/>
    <dgm:cxn modelId="{E0EDA74E-5F0F-4CDD-80AE-586834E442CD}" type="presOf" srcId="{93FB46E4-3CA1-4DE4-B148-C64C8204D5EE}" destId="{C676E335-8641-4A0A-94AB-1D25895D1ADC}" srcOrd="0" destOrd="0" presId="urn:microsoft.com/office/officeart/2018/2/layout/IconVerticalSolidList"/>
    <dgm:cxn modelId="{324B8E7E-9466-45E1-83E5-9639FC7C51E8}" srcId="{4C6EEEBA-56CE-4E28-A64E-1A0D97ED89FC}" destId="{A82A29A2-B392-4558-84F0-BB86FD4FED4F}" srcOrd="1" destOrd="0" parTransId="{587F8D31-ED6D-4A05-A439-ADC917B89432}" sibTransId="{F0FE7D05-9870-4F02-B564-B77B3406AF5B}"/>
    <dgm:cxn modelId="{19971193-F077-4015-86D3-2E01526F80DC}" srcId="{4C6EEEBA-56CE-4E28-A64E-1A0D97ED89FC}" destId="{93FB46E4-3CA1-4DE4-B148-C64C8204D5EE}" srcOrd="0" destOrd="0" parTransId="{89F74114-C006-44AB-9ECE-37DF40A2372B}" sibTransId="{49B9648F-9FB4-4E85-AB90-8D8E8E971493}"/>
    <dgm:cxn modelId="{8703C1E1-A310-4F66-9CC3-80C0BECEAE64}" type="presOf" srcId="{E7F0E76C-F16B-42E1-AD29-19EE404F4D2C}" destId="{CDD49C80-A9A7-430B-B25A-A54679279B7F}" srcOrd="0" destOrd="0" presId="urn:microsoft.com/office/officeart/2018/2/layout/IconVerticalSolidList"/>
    <dgm:cxn modelId="{C2C7FB41-21DC-4662-A917-020B079EC098}" type="presParOf" srcId="{C3C097B5-6F22-4B71-9D56-852E18EE51F6}" destId="{160625A7-C65E-4B56-A0C0-5A8D9644E503}" srcOrd="0" destOrd="0" presId="urn:microsoft.com/office/officeart/2018/2/layout/IconVerticalSolidList"/>
    <dgm:cxn modelId="{175651B6-6A11-4175-A6BD-EB53E5792D88}" type="presParOf" srcId="{160625A7-C65E-4B56-A0C0-5A8D9644E503}" destId="{B4F5BA3C-1D21-4580-BD13-80C99E59DDAC}" srcOrd="0" destOrd="0" presId="urn:microsoft.com/office/officeart/2018/2/layout/IconVerticalSolidList"/>
    <dgm:cxn modelId="{87CBF837-D76D-4A48-9E88-BF03AFCB1388}" type="presParOf" srcId="{160625A7-C65E-4B56-A0C0-5A8D9644E503}" destId="{6E63B8C4-FB12-4AE4-B65A-6A7D7F9536FB}" srcOrd="1" destOrd="0" presId="urn:microsoft.com/office/officeart/2018/2/layout/IconVerticalSolidList"/>
    <dgm:cxn modelId="{429CB86C-AE7E-4AD5-9FD2-48136E8AA490}" type="presParOf" srcId="{160625A7-C65E-4B56-A0C0-5A8D9644E503}" destId="{392788C9-E3A6-4F42-A674-8D009FAA548C}" srcOrd="2" destOrd="0" presId="urn:microsoft.com/office/officeart/2018/2/layout/IconVerticalSolidList"/>
    <dgm:cxn modelId="{FC97F7D2-942F-40E1-92BB-D8DD2FF91395}" type="presParOf" srcId="{160625A7-C65E-4B56-A0C0-5A8D9644E503}" destId="{C676E335-8641-4A0A-94AB-1D25895D1ADC}" srcOrd="3" destOrd="0" presId="urn:microsoft.com/office/officeart/2018/2/layout/IconVerticalSolidList"/>
    <dgm:cxn modelId="{2541116A-904A-45F0-9469-5DA3AF05C391}" type="presParOf" srcId="{C3C097B5-6F22-4B71-9D56-852E18EE51F6}" destId="{4FDEA71A-3DCB-4EEB-B833-7727E569F471}" srcOrd="1" destOrd="0" presId="urn:microsoft.com/office/officeart/2018/2/layout/IconVerticalSolidList"/>
    <dgm:cxn modelId="{E2BB94DA-641E-49B3-8C72-E046625B9129}" type="presParOf" srcId="{C3C097B5-6F22-4B71-9D56-852E18EE51F6}" destId="{B9CDEACB-B946-46C0-ACCE-B4411A334C34}" srcOrd="2" destOrd="0" presId="urn:microsoft.com/office/officeart/2018/2/layout/IconVerticalSolidList"/>
    <dgm:cxn modelId="{841D7E95-0BD2-48F1-8043-9F4F0BE50438}" type="presParOf" srcId="{B9CDEACB-B946-46C0-ACCE-B4411A334C34}" destId="{7846A122-6226-4CF8-934D-8CEB18B237D4}" srcOrd="0" destOrd="0" presId="urn:microsoft.com/office/officeart/2018/2/layout/IconVerticalSolidList"/>
    <dgm:cxn modelId="{3A30C2F4-CF21-4876-ACEA-28066335BA70}" type="presParOf" srcId="{B9CDEACB-B946-46C0-ACCE-B4411A334C34}" destId="{AF55E3C3-2C97-4360-AA7E-F7FC2990AB82}" srcOrd="1" destOrd="0" presId="urn:microsoft.com/office/officeart/2018/2/layout/IconVerticalSolidList"/>
    <dgm:cxn modelId="{37AE217E-6DFC-49AB-8B61-D2A593F6A357}" type="presParOf" srcId="{B9CDEACB-B946-46C0-ACCE-B4411A334C34}" destId="{2C653A2D-3889-4D36-B848-222C7E2EF1DF}" srcOrd="2" destOrd="0" presId="urn:microsoft.com/office/officeart/2018/2/layout/IconVerticalSolidList"/>
    <dgm:cxn modelId="{8D091E8D-6C99-4A2A-B34F-CAACFC5C1A2B}" type="presParOf" srcId="{B9CDEACB-B946-46C0-ACCE-B4411A334C34}" destId="{6DC07291-B8DF-4D3C-BD76-6DAF95F839CC}" srcOrd="3" destOrd="0" presId="urn:microsoft.com/office/officeart/2018/2/layout/IconVerticalSolidList"/>
    <dgm:cxn modelId="{675485F3-D4FC-4382-8D21-E127799DE7A2}" type="presParOf" srcId="{C3C097B5-6F22-4B71-9D56-852E18EE51F6}" destId="{45A21936-2E6A-459C-9275-614B45440DD7}" srcOrd="3" destOrd="0" presId="urn:microsoft.com/office/officeart/2018/2/layout/IconVerticalSolidList"/>
    <dgm:cxn modelId="{04317EF9-924D-4FBF-B38C-72C47317453C}" type="presParOf" srcId="{C3C097B5-6F22-4B71-9D56-852E18EE51F6}" destId="{54C4DC32-9065-4869-BC08-03FD81C02EAA}" srcOrd="4" destOrd="0" presId="urn:microsoft.com/office/officeart/2018/2/layout/IconVerticalSolidList"/>
    <dgm:cxn modelId="{71575D1E-C952-4F70-8781-F82F695C8AEB}" type="presParOf" srcId="{54C4DC32-9065-4869-BC08-03FD81C02EAA}" destId="{2C92972A-3F8E-4BA8-99D4-6F4170EC7605}" srcOrd="0" destOrd="0" presId="urn:microsoft.com/office/officeart/2018/2/layout/IconVerticalSolidList"/>
    <dgm:cxn modelId="{2DD95DB7-8B11-4406-98A6-CDC806138298}" type="presParOf" srcId="{54C4DC32-9065-4869-BC08-03FD81C02EAA}" destId="{48AE305E-F637-49CA-ADC8-86316B0C4585}" srcOrd="1" destOrd="0" presId="urn:microsoft.com/office/officeart/2018/2/layout/IconVerticalSolidList"/>
    <dgm:cxn modelId="{43DE34BC-78F0-4D1A-9CCE-C8314D8F9268}" type="presParOf" srcId="{54C4DC32-9065-4869-BC08-03FD81C02EAA}" destId="{97739D1B-EDA6-42C2-9871-CEB3D1BD160B}" srcOrd="2" destOrd="0" presId="urn:microsoft.com/office/officeart/2018/2/layout/IconVerticalSolidList"/>
    <dgm:cxn modelId="{F3834A29-C166-45CC-9B73-1DEC83161ABB}" type="presParOf" srcId="{54C4DC32-9065-4869-BC08-03FD81C02EAA}" destId="{CDD49C80-A9A7-430B-B25A-A54679279B7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5BA3C-1D21-4580-BD13-80C99E59DDAC}">
      <dsp:nvSpPr>
        <dsp:cNvPr id="0" name=""/>
        <dsp:cNvSpPr/>
      </dsp:nvSpPr>
      <dsp:spPr>
        <a:xfrm>
          <a:off x="0" y="424"/>
          <a:ext cx="10515600" cy="993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3B8C4-FB12-4AE4-B65A-6A7D7F9536FB}">
      <dsp:nvSpPr>
        <dsp:cNvPr id="0" name=""/>
        <dsp:cNvSpPr/>
      </dsp:nvSpPr>
      <dsp:spPr>
        <a:xfrm>
          <a:off x="300680" y="224071"/>
          <a:ext cx="546692" cy="5466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76E335-8641-4A0A-94AB-1D25895D1ADC}">
      <dsp:nvSpPr>
        <dsp:cNvPr id="0" name=""/>
        <dsp:cNvSpPr/>
      </dsp:nvSpPr>
      <dsp:spPr>
        <a:xfrm>
          <a:off x="1148054" y="424"/>
          <a:ext cx="9367545" cy="99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97" tIns="105197" rIns="105197" bIns="105197" numCol="1" spcCol="1270" anchor="ctr" anchorCtr="0">
          <a:noAutofit/>
        </a:bodyPr>
        <a:lstStyle/>
        <a:p>
          <a:pPr marL="0" lvl="0" indent="0" algn="l" defTabSz="1111250">
            <a:lnSpc>
              <a:spcPct val="100000"/>
            </a:lnSpc>
            <a:spcBef>
              <a:spcPct val="0"/>
            </a:spcBef>
            <a:spcAft>
              <a:spcPct val="35000"/>
            </a:spcAft>
            <a:buNone/>
          </a:pPr>
          <a:r>
            <a:rPr lang="en-GB" sz="2500" kern="1200"/>
            <a:t>Name two types of argument and explain the difference between the two?</a:t>
          </a:r>
          <a:endParaRPr lang="en-US" sz="2500" kern="1200"/>
        </a:p>
      </dsp:txBody>
      <dsp:txXfrm>
        <a:off x="1148054" y="424"/>
        <a:ext cx="9367545" cy="993986"/>
      </dsp:txXfrm>
    </dsp:sp>
    <dsp:sp modelId="{7846A122-6226-4CF8-934D-8CEB18B237D4}">
      <dsp:nvSpPr>
        <dsp:cNvPr id="0" name=""/>
        <dsp:cNvSpPr/>
      </dsp:nvSpPr>
      <dsp:spPr>
        <a:xfrm>
          <a:off x="0" y="1242907"/>
          <a:ext cx="10515600" cy="993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55E3C3-2C97-4360-AA7E-F7FC2990AB82}">
      <dsp:nvSpPr>
        <dsp:cNvPr id="0" name=""/>
        <dsp:cNvSpPr/>
      </dsp:nvSpPr>
      <dsp:spPr>
        <a:xfrm>
          <a:off x="300680" y="1466554"/>
          <a:ext cx="546692" cy="5466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07291-B8DF-4D3C-BD76-6DAF95F839CC}">
      <dsp:nvSpPr>
        <dsp:cNvPr id="0" name=""/>
        <dsp:cNvSpPr/>
      </dsp:nvSpPr>
      <dsp:spPr>
        <a:xfrm>
          <a:off x="1148054" y="1242907"/>
          <a:ext cx="9367545" cy="99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97" tIns="105197" rIns="105197" bIns="105197" numCol="1" spcCol="1270" anchor="ctr" anchorCtr="0">
          <a:noAutofit/>
        </a:bodyPr>
        <a:lstStyle/>
        <a:p>
          <a:pPr marL="0" lvl="0" indent="0" algn="l" defTabSz="1111250">
            <a:lnSpc>
              <a:spcPct val="100000"/>
            </a:lnSpc>
            <a:spcBef>
              <a:spcPct val="0"/>
            </a:spcBef>
            <a:spcAft>
              <a:spcPct val="35000"/>
            </a:spcAft>
            <a:buNone/>
          </a:pPr>
          <a:r>
            <a:rPr lang="en-GB" sz="2500" b="0" i="0" kern="1200" baseline="0"/>
            <a:t>Why is this important</a:t>
          </a:r>
          <a:r>
            <a:rPr lang="en-GB" sz="2500" kern="1200"/>
            <a:t> to critical thinking?</a:t>
          </a:r>
          <a:endParaRPr lang="en-US" sz="2500" kern="1200"/>
        </a:p>
      </dsp:txBody>
      <dsp:txXfrm>
        <a:off x="1148054" y="1242907"/>
        <a:ext cx="9367545" cy="993986"/>
      </dsp:txXfrm>
    </dsp:sp>
    <dsp:sp modelId="{2C92972A-3F8E-4BA8-99D4-6F4170EC7605}">
      <dsp:nvSpPr>
        <dsp:cNvPr id="0" name=""/>
        <dsp:cNvSpPr/>
      </dsp:nvSpPr>
      <dsp:spPr>
        <a:xfrm>
          <a:off x="0" y="2485390"/>
          <a:ext cx="10515600" cy="993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AE305E-F637-49CA-ADC8-86316B0C4585}">
      <dsp:nvSpPr>
        <dsp:cNvPr id="0" name=""/>
        <dsp:cNvSpPr/>
      </dsp:nvSpPr>
      <dsp:spPr>
        <a:xfrm>
          <a:off x="300680" y="2709037"/>
          <a:ext cx="546692" cy="5466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49C80-A9A7-430B-B25A-A54679279B7F}">
      <dsp:nvSpPr>
        <dsp:cNvPr id="0" name=""/>
        <dsp:cNvSpPr/>
      </dsp:nvSpPr>
      <dsp:spPr>
        <a:xfrm>
          <a:off x="1148054" y="2485390"/>
          <a:ext cx="9367545" cy="99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97" tIns="105197" rIns="105197" bIns="105197" numCol="1" spcCol="1270" anchor="ctr" anchorCtr="0">
          <a:noAutofit/>
        </a:bodyPr>
        <a:lstStyle/>
        <a:p>
          <a:pPr marL="0" lvl="0" indent="0" algn="l" defTabSz="1111250">
            <a:lnSpc>
              <a:spcPct val="100000"/>
            </a:lnSpc>
            <a:spcBef>
              <a:spcPct val="0"/>
            </a:spcBef>
            <a:spcAft>
              <a:spcPct val="35000"/>
            </a:spcAft>
            <a:buNone/>
          </a:pPr>
          <a:r>
            <a:rPr lang="en-GB" sz="2500" b="0" i="0" kern="1200" baseline="0" dirty="0"/>
            <a:t>Wh</a:t>
          </a:r>
          <a:r>
            <a:rPr lang="en-GB" sz="2500" kern="1200" dirty="0"/>
            <a:t>ere can the main argument usually be found in a written text?</a:t>
          </a:r>
          <a:endParaRPr lang="en-US" sz="2500" kern="1200" dirty="0"/>
        </a:p>
      </dsp:txBody>
      <dsp:txXfrm>
        <a:off x="1148054" y="2485390"/>
        <a:ext cx="9367545" cy="993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5BA3C-1D21-4580-BD13-80C99E59DDAC}">
      <dsp:nvSpPr>
        <dsp:cNvPr id="0" name=""/>
        <dsp:cNvSpPr/>
      </dsp:nvSpPr>
      <dsp:spPr>
        <a:xfrm>
          <a:off x="0" y="424"/>
          <a:ext cx="10515600" cy="993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3B8C4-FB12-4AE4-B65A-6A7D7F9536FB}">
      <dsp:nvSpPr>
        <dsp:cNvPr id="0" name=""/>
        <dsp:cNvSpPr/>
      </dsp:nvSpPr>
      <dsp:spPr>
        <a:xfrm>
          <a:off x="300680" y="224071"/>
          <a:ext cx="546692" cy="5466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76E335-8641-4A0A-94AB-1D25895D1ADC}">
      <dsp:nvSpPr>
        <dsp:cNvPr id="0" name=""/>
        <dsp:cNvSpPr/>
      </dsp:nvSpPr>
      <dsp:spPr>
        <a:xfrm>
          <a:off x="1148054" y="424"/>
          <a:ext cx="9367545" cy="99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97" tIns="105197" rIns="105197" bIns="105197" numCol="1" spcCol="1270" anchor="ctr" anchorCtr="0">
          <a:noAutofit/>
        </a:bodyPr>
        <a:lstStyle/>
        <a:p>
          <a:pPr marL="0" lvl="0" indent="0" algn="l" defTabSz="977900">
            <a:lnSpc>
              <a:spcPct val="100000"/>
            </a:lnSpc>
            <a:spcBef>
              <a:spcPct val="0"/>
            </a:spcBef>
            <a:spcAft>
              <a:spcPct val="35000"/>
            </a:spcAft>
            <a:buNone/>
          </a:pPr>
          <a:r>
            <a:rPr lang="en-GB" sz="2200" kern="1200" dirty="0"/>
            <a:t>Name two types of argument and explain the difference between the two? </a:t>
          </a:r>
          <a:r>
            <a:rPr lang="en-GB" sz="2200" kern="1200" dirty="0">
              <a:solidFill>
                <a:srgbClr val="FF0000"/>
              </a:solidFill>
            </a:rPr>
            <a:t>Overall and contributing argument.</a:t>
          </a:r>
          <a:endParaRPr lang="en-US" sz="2200" kern="1200" dirty="0"/>
        </a:p>
      </dsp:txBody>
      <dsp:txXfrm>
        <a:off x="1148054" y="424"/>
        <a:ext cx="9367545" cy="993986"/>
      </dsp:txXfrm>
    </dsp:sp>
    <dsp:sp modelId="{7846A122-6226-4CF8-934D-8CEB18B237D4}">
      <dsp:nvSpPr>
        <dsp:cNvPr id="0" name=""/>
        <dsp:cNvSpPr/>
      </dsp:nvSpPr>
      <dsp:spPr>
        <a:xfrm>
          <a:off x="0" y="1242907"/>
          <a:ext cx="10515600" cy="993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55E3C3-2C97-4360-AA7E-F7FC2990AB82}">
      <dsp:nvSpPr>
        <dsp:cNvPr id="0" name=""/>
        <dsp:cNvSpPr/>
      </dsp:nvSpPr>
      <dsp:spPr>
        <a:xfrm>
          <a:off x="300680" y="1466554"/>
          <a:ext cx="546692" cy="5466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07291-B8DF-4D3C-BD76-6DAF95F839CC}">
      <dsp:nvSpPr>
        <dsp:cNvPr id="0" name=""/>
        <dsp:cNvSpPr/>
      </dsp:nvSpPr>
      <dsp:spPr>
        <a:xfrm>
          <a:off x="1148054" y="1242907"/>
          <a:ext cx="9367545" cy="99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97" tIns="105197" rIns="105197" bIns="105197" numCol="1" spcCol="1270" anchor="ctr" anchorCtr="0">
          <a:noAutofit/>
        </a:bodyPr>
        <a:lstStyle/>
        <a:p>
          <a:pPr marL="0" lvl="0" indent="0" algn="l" defTabSz="977900">
            <a:lnSpc>
              <a:spcPct val="100000"/>
            </a:lnSpc>
            <a:spcBef>
              <a:spcPct val="0"/>
            </a:spcBef>
            <a:spcAft>
              <a:spcPct val="35000"/>
            </a:spcAft>
            <a:buNone/>
          </a:pPr>
          <a:r>
            <a:rPr lang="en-GB" sz="2200" b="0" i="0" kern="1200" baseline="0" dirty="0"/>
            <a:t>Why is this important</a:t>
          </a:r>
          <a:r>
            <a:rPr lang="en-GB" sz="2200" kern="1200" dirty="0"/>
            <a:t> to critical thinking? </a:t>
          </a:r>
        </a:p>
        <a:p>
          <a:pPr marL="0" lvl="0" indent="0" algn="l" defTabSz="977900">
            <a:lnSpc>
              <a:spcPct val="100000"/>
            </a:lnSpc>
            <a:spcBef>
              <a:spcPct val="0"/>
            </a:spcBef>
            <a:spcAft>
              <a:spcPct val="35000"/>
            </a:spcAft>
            <a:buNone/>
          </a:pPr>
          <a:r>
            <a:rPr lang="en-GB" sz="2200" kern="1200" dirty="0">
              <a:solidFill>
                <a:srgbClr val="FF0000"/>
              </a:solidFill>
            </a:rPr>
            <a:t>Clear, structured, logical reasoning.</a:t>
          </a:r>
          <a:endParaRPr lang="en-US" sz="2200" kern="1200" dirty="0"/>
        </a:p>
      </dsp:txBody>
      <dsp:txXfrm>
        <a:off x="1148054" y="1242907"/>
        <a:ext cx="9367545" cy="993986"/>
      </dsp:txXfrm>
    </dsp:sp>
    <dsp:sp modelId="{2C92972A-3F8E-4BA8-99D4-6F4170EC7605}">
      <dsp:nvSpPr>
        <dsp:cNvPr id="0" name=""/>
        <dsp:cNvSpPr/>
      </dsp:nvSpPr>
      <dsp:spPr>
        <a:xfrm>
          <a:off x="0" y="2485390"/>
          <a:ext cx="10515600" cy="993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AE305E-F637-49CA-ADC8-86316B0C4585}">
      <dsp:nvSpPr>
        <dsp:cNvPr id="0" name=""/>
        <dsp:cNvSpPr/>
      </dsp:nvSpPr>
      <dsp:spPr>
        <a:xfrm>
          <a:off x="300680" y="2709037"/>
          <a:ext cx="546692" cy="5466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49C80-A9A7-430B-B25A-A54679279B7F}">
      <dsp:nvSpPr>
        <dsp:cNvPr id="0" name=""/>
        <dsp:cNvSpPr/>
      </dsp:nvSpPr>
      <dsp:spPr>
        <a:xfrm>
          <a:off x="1148054" y="2485390"/>
          <a:ext cx="9367545" cy="99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97" tIns="105197" rIns="105197" bIns="105197" numCol="1" spcCol="1270" anchor="ctr" anchorCtr="0">
          <a:noAutofit/>
        </a:bodyPr>
        <a:lstStyle/>
        <a:p>
          <a:pPr marL="0" lvl="0" indent="0" algn="l" defTabSz="977900">
            <a:lnSpc>
              <a:spcPct val="100000"/>
            </a:lnSpc>
            <a:spcBef>
              <a:spcPct val="0"/>
            </a:spcBef>
            <a:spcAft>
              <a:spcPct val="35000"/>
            </a:spcAft>
            <a:buNone/>
          </a:pPr>
          <a:r>
            <a:rPr lang="en-GB" sz="2200" b="0" i="0" kern="1200" baseline="0" dirty="0"/>
            <a:t>Wh</a:t>
          </a:r>
          <a:r>
            <a:rPr lang="en-GB" sz="2200" kern="1200" dirty="0"/>
            <a:t>ere can the main argument usually be found in a written text?</a:t>
          </a:r>
        </a:p>
        <a:p>
          <a:pPr marL="0" lvl="0" indent="0" algn="l" defTabSz="977900">
            <a:lnSpc>
              <a:spcPct val="100000"/>
            </a:lnSpc>
            <a:spcBef>
              <a:spcPct val="0"/>
            </a:spcBef>
            <a:spcAft>
              <a:spcPct val="35000"/>
            </a:spcAft>
            <a:buNone/>
          </a:pPr>
          <a:r>
            <a:rPr lang="en-GB" sz="2200" kern="1200" dirty="0">
              <a:solidFill>
                <a:srgbClr val="FF0000"/>
              </a:solidFill>
            </a:rPr>
            <a:t>At the beginning or end of a paragraph.</a:t>
          </a:r>
          <a:endParaRPr lang="en-US" sz="2200" kern="1200" dirty="0">
            <a:solidFill>
              <a:srgbClr val="FF0000"/>
            </a:solidFill>
          </a:endParaRPr>
        </a:p>
      </dsp:txBody>
      <dsp:txXfrm>
        <a:off x="1148054" y="2485390"/>
        <a:ext cx="9367545" cy="9939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05" y="-297"/>
            <a:ext cx="16257409" cy="6858594"/>
          </a:xfrm>
          <a:prstGeom prst="rect">
            <a:avLst/>
          </a:prstGeom>
        </p:spPr>
      </p:pic>
      <p:sp>
        <p:nvSpPr>
          <p:cNvPr id="66562" name="Rectangle 2"/>
          <p:cNvSpPr>
            <a:spLocks noGrp="1" noChangeArrowheads="1"/>
          </p:cNvSpPr>
          <p:nvPr>
            <p:ph type="subTitle" idx="1"/>
          </p:nvPr>
        </p:nvSpPr>
        <p:spPr>
          <a:xfrm>
            <a:off x="912779" y="3138562"/>
            <a:ext cx="9215967" cy="866502"/>
          </a:xfrm>
        </p:spPr>
        <p:txBody>
          <a:bodyPr/>
          <a:lstStyle>
            <a:lvl1pPr marL="0" indent="0" algn="l">
              <a:buFont typeface="Wingdings" panose="05000000000000000000" pitchFamily="2" charset="2"/>
              <a:buNone/>
              <a:defRPr>
                <a:solidFill>
                  <a:schemeClr val="tx1"/>
                </a:solidFill>
              </a:defRPr>
            </a:lvl1pPr>
          </a:lstStyle>
          <a:p>
            <a:pPr lvl="0"/>
            <a:r>
              <a:rPr lang="en-US" altLang="en-US" noProof="0"/>
              <a:t>Click to edit Master subtitle style</a:t>
            </a:r>
            <a:endParaRPr lang="en-AU" altLang="en-US" noProof="0" dirty="0"/>
          </a:p>
        </p:txBody>
      </p:sp>
      <p:sp>
        <p:nvSpPr>
          <p:cNvPr id="66563" name="Rectangle 3"/>
          <p:cNvSpPr>
            <a:spLocks noGrp="1" noChangeArrowheads="1"/>
          </p:cNvSpPr>
          <p:nvPr>
            <p:ph type="ctrTitle" hasCustomPrompt="1"/>
          </p:nvPr>
        </p:nvSpPr>
        <p:spPr>
          <a:xfrm>
            <a:off x="815414" y="1557190"/>
            <a:ext cx="9410700" cy="1366838"/>
          </a:xfrm>
          <a:prstGeom prst="rect">
            <a:avLst/>
          </a:prstGeom>
        </p:spPr>
        <p:txBody>
          <a:bodyPr/>
          <a:lstStyle>
            <a:lvl1pPr algn="l">
              <a:defRPr>
                <a:solidFill>
                  <a:srgbClr val="AF240D"/>
                </a:solidFill>
              </a:defRPr>
            </a:lvl1pPr>
          </a:lstStyle>
          <a:p>
            <a:pPr lvl="0"/>
            <a:r>
              <a:rPr lang="en-AU" altLang="en-US" noProof="0" dirty="0"/>
              <a:t>Lecture #: Part #</a:t>
            </a:r>
          </a:p>
        </p:txBody>
      </p:sp>
      <p:pic>
        <p:nvPicPr>
          <p:cNvPr id="13" name="Picture 12"/>
          <p:cNvPicPr/>
          <p:nvPr/>
        </p:nvPicPr>
        <p:blipFill>
          <a:blip r:embed="rId3"/>
          <a:stretch>
            <a:fillRect/>
          </a:stretch>
        </p:blipFill>
        <p:spPr>
          <a:xfrm>
            <a:off x="3599723" y="15148"/>
            <a:ext cx="4588933" cy="1270000"/>
          </a:xfrm>
          <a:prstGeom prst="rect">
            <a:avLst/>
          </a:prstGeom>
        </p:spPr>
      </p:pic>
    </p:spTree>
    <p:extLst>
      <p:ext uri="{BB962C8B-B14F-4D97-AF65-F5344CB8AC3E}">
        <p14:creationId xmlns:p14="http://schemas.microsoft.com/office/powerpoint/2010/main" val="230551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27648" y="116633"/>
            <a:ext cx="10515600" cy="615603"/>
          </a:xfrm>
        </p:spPr>
        <p:txBody>
          <a:bodyPr/>
          <a:lstStyle/>
          <a:p>
            <a:r>
              <a:rPr lang="en-US"/>
              <a:t>Click to edit Master title style</a:t>
            </a:r>
            <a:endParaRPr lang="en-AU" dirty="0"/>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036516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57079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2">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hasCustomPrompt="1"/>
          </p:nvPr>
        </p:nvSpPr>
        <p:spPr>
          <a:xfrm>
            <a:off x="2831638" y="120161"/>
            <a:ext cx="9555421" cy="528731"/>
          </a:xfrm>
          <a:prstGeom prst="rect">
            <a:avLst/>
          </a:prstGeom>
        </p:spPr>
        <p:txBody>
          <a:bodyPr/>
          <a:lstStyle>
            <a:lvl1pPr>
              <a:defRPr/>
            </a:lvl1pPr>
          </a:lstStyle>
          <a:p>
            <a:r>
              <a:rPr lang="en-US" dirty="0"/>
              <a:t>Learning Objectives</a:t>
            </a:r>
            <a:endParaRPr lang="en-AU" dirty="0"/>
          </a:p>
        </p:txBody>
      </p:sp>
      <p:sp>
        <p:nvSpPr>
          <p:cNvPr id="39" name="Text Placeholder 38"/>
          <p:cNvSpPr>
            <a:spLocks noGrp="1"/>
          </p:cNvSpPr>
          <p:nvPr>
            <p:ph type="body" sz="quarter" idx="10"/>
          </p:nvPr>
        </p:nvSpPr>
        <p:spPr>
          <a:xfrm>
            <a:off x="1199456" y="1556793"/>
            <a:ext cx="10273208" cy="3745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40" name="Picture 39"/>
          <p:cNvPicPr/>
          <p:nvPr/>
        </p:nvPicPr>
        <p:blipFill>
          <a:blip r:embed="rId3"/>
          <a:stretch>
            <a:fillRect/>
          </a:stretch>
        </p:blipFill>
        <p:spPr>
          <a:xfrm>
            <a:off x="95505" y="103988"/>
            <a:ext cx="2207903" cy="440915"/>
          </a:xfrm>
          <a:prstGeom prst="rect">
            <a:avLst/>
          </a:prstGeom>
        </p:spPr>
      </p:pic>
    </p:spTree>
    <p:extLst>
      <p:ext uri="{BB962C8B-B14F-4D97-AF65-F5344CB8AC3E}">
        <p14:creationId xmlns:p14="http://schemas.microsoft.com/office/powerpoint/2010/main" val="231539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4751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12417" y="162877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3023659" y="116633"/>
            <a:ext cx="9168341"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263052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927648" y="122768"/>
            <a:ext cx="9313035" cy="497921"/>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237421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27648" y="22756"/>
            <a:ext cx="8928992" cy="741949"/>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09088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831637" y="116633"/>
            <a:ext cx="8928992" cy="576064"/>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201832045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9261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836712"/>
            <a:ext cx="3932767" cy="1220688"/>
          </a:xfrm>
          <a:prstGeom prst="rect">
            <a:avLst/>
          </a:prstGeo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9975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E4E607-382A-4D99-9C15-CD37FE06CA77}"/>
              </a:ext>
            </a:extLst>
          </p:cNvPr>
          <p:cNvSpPr>
            <a:spLocks noGrp="1" noChangeArrowheads="1"/>
          </p:cNvSpPr>
          <p:nvPr>
            <p:ph type="body" idx="1"/>
          </p:nvPr>
        </p:nvSpPr>
        <p:spPr bwMode="auto">
          <a:xfrm>
            <a:off x="624417" y="162877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2"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033"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0"/>
            <a:ext cx="1631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dirty="0">
                <a:latin typeface="Tahoma" panose="020B0604030504040204" pitchFamily="34" charset="0"/>
              </a:rPr>
              <a:t>Holmes Institute Pathways</a:t>
            </a:r>
          </a:p>
        </p:txBody>
      </p:sp>
      <p:pic>
        <p:nvPicPr>
          <p:cNvPr id="10" name="Picture 8">
            <a:extLst>
              <a:ext uri="{FF2B5EF4-FFF2-40B4-BE49-F238E27FC236}">
                <a16:creationId xmlns:a16="http://schemas.microsoft.com/office/drawing/2014/main" id="{BD9E5728-6E9B-4D6D-8A4F-24BB8B9AA6EF}"/>
              </a:ext>
            </a:extLst>
          </p:cNvPr>
          <p:cNvPicPr>
            <a:picLocks noChangeAspect="1"/>
          </p:cNvPicPr>
          <p:nvPr/>
        </p:nvPicPr>
        <p:blipFill rotWithShape="1">
          <a:blip r:embed="rId13">
            <a:extLst>
              <a:ext uri="{28A0092B-C50C-407E-A947-70E740481C1C}">
                <a14:useLocalDpi xmlns:a14="http://schemas.microsoft.com/office/drawing/2010/main" val="0"/>
              </a:ext>
            </a:extLst>
          </a:blip>
          <a:srcRect r="13421"/>
          <a:stretch/>
        </p:blipFill>
        <p:spPr bwMode="auto">
          <a:xfrm>
            <a:off x="-992" y="1"/>
            <a:ext cx="12241675"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p:nvPr/>
        </p:nvPicPr>
        <p:blipFill>
          <a:blip r:embed="rId14"/>
          <a:stretch>
            <a:fillRect/>
          </a:stretch>
        </p:blipFill>
        <p:spPr>
          <a:xfrm>
            <a:off x="95505" y="103988"/>
            <a:ext cx="2207903" cy="440915"/>
          </a:xfrm>
          <a:prstGeom prst="rect">
            <a:avLst/>
          </a:prstGeom>
        </p:spPr>
      </p:pic>
      <p:sp>
        <p:nvSpPr>
          <p:cNvPr id="7" name="Text Box 7">
            <a:extLst>
              <a:ext uri="{FF2B5EF4-FFF2-40B4-BE49-F238E27FC236}">
                <a16:creationId xmlns:a16="http://schemas.microsoft.com/office/drawing/2014/main" id="{E5546781-2D24-4626-AC44-3BF7F711653A}"/>
              </a:ext>
            </a:extLst>
          </p:cNvPr>
          <p:cNvSpPr txBox="1">
            <a:spLocks noChangeArrowheads="1"/>
          </p:cNvSpPr>
          <p:nvPr/>
        </p:nvSpPr>
        <p:spPr bwMode="auto">
          <a:xfrm>
            <a:off x="527051" y="6453189"/>
            <a:ext cx="336126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solidFill>
                  <a:schemeClr val="bg1"/>
                </a:solidFill>
                <a:latin typeface="Tahoma" panose="020B0604030504040204" pitchFamily="34" charset="0"/>
              </a:rPr>
              <a:t>Applied Business Statistics for Managers</a:t>
            </a:r>
          </a:p>
        </p:txBody>
      </p:sp>
      <p:sp>
        <p:nvSpPr>
          <p:cNvPr id="8"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9"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
        <p:nvSpPr>
          <p:cNvPr id="13" name="Text Box 8">
            <a:extLst>
              <a:ext uri="{FF2B5EF4-FFF2-40B4-BE49-F238E27FC236}">
                <a16:creationId xmlns:a16="http://schemas.microsoft.com/office/drawing/2014/main" id="{71C433EB-0A73-4263-A414-3A7F92D0E92A}"/>
              </a:ext>
            </a:extLst>
          </p:cNvPr>
          <p:cNvSpPr txBox="1">
            <a:spLocks noChangeArrowheads="1"/>
          </p:cNvSpPr>
          <p:nvPr/>
        </p:nvSpPr>
        <p:spPr bwMode="auto">
          <a:xfrm>
            <a:off x="10033001" y="6442076"/>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000">
              <a:latin typeface="Tahoma" panose="020B0604030504040204" pitchFamily="34" charset="0"/>
            </a:endParaRPr>
          </a:p>
        </p:txBody>
      </p:sp>
      <p:sp>
        <p:nvSpPr>
          <p:cNvPr id="14" name="Text Box 9">
            <a:extLst>
              <a:ext uri="{FF2B5EF4-FFF2-40B4-BE49-F238E27FC236}">
                <a16:creationId xmlns:a16="http://schemas.microsoft.com/office/drawing/2014/main" id="{4E8C8F8B-1CF0-4372-9950-36A3D5B8DD54}"/>
              </a:ext>
            </a:extLst>
          </p:cNvPr>
          <p:cNvSpPr txBox="1">
            <a:spLocks noChangeArrowheads="1"/>
          </p:cNvSpPr>
          <p:nvPr/>
        </p:nvSpPr>
        <p:spPr bwMode="auto">
          <a:xfrm>
            <a:off x="10033001" y="6381751"/>
            <a:ext cx="163195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1000">
                <a:latin typeface="Tahoma" panose="020B0604030504040204" pitchFamily="34" charset="0"/>
              </a:rPr>
              <a:t>Holmes Institute</a:t>
            </a:r>
          </a:p>
        </p:txBody>
      </p:sp>
    </p:spTree>
    <p:extLst>
      <p:ext uri="{BB962C8B-B14F-4D97-AF65-F5344CB8AC3E}">
        <p14:creationId xmlns:p14="http://schemas.microsoft.com/office/powerpoint/2010/main" val="3434367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kern="1200">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panose="020B0604020202020204" pitchFamily="34" charset="0"/>
        </a:defRPr>
      </a:lvl2pPr>
      <a:lvl3pPr algn="l" rtl="0" eaLnBrk="1" fontAlgn="base" hangingPunct="1">
        <a:spcBef>
          <a:spcPct val="0"/>
        </a:spcBef>
        <a:spcAft>
          <a:spcPct val="0"/>
        </a:spcAft>
        <a:defRPr sz="3200" b="1">
          <a:solidFill>
            <a:schemeClr val="bg1"/>
          </a:solidFill>
          <a:latin typeface="Arial" panose="020B0604020202020204" pitchFamily="34" charset="0"/>
        </a:defRPr>
      </a:lvl3pPr>
      <a:lvl4pPr algn="l" rtl="0" eaLnBrk="1" fontAlgn="base" hangingPunct="1">
        <a:spcBef>
          <a:spcPct val="0"/>
        </a:spcBef>
        <a:spcAft>
          <a:spcPct val="0"/>
        </a:spcAft>
        <a:defRPr sz="3200" b="1">
          <a:solidFill>
            <a:schemeClr val="bg1"/>
          </a:solidFill>
          <a:latin typeface="Arial" panose="020B0604020202020204" pitchFamily="34" charset="0"/>
        </a:defRPr>
      </a:lvl4pPr>
      <a:lvl5pPr algn="l" rtl="0" eaLnBrk="1" fontAlgn="base" hangingPunct="1">
        <a:spcBef>
          <a:spcPct val="0"/>
        </a:spcBef>
        <a:spcAft>
          <a:spcPct val="0"/>
        </a:spcAft>
        <a:defRPr sz="3200" b="1">
          <a:solidFill>
            <a:schemeClr val="bg1"/>
          </a:solidFill>
          <a:latin typeface="Arial" panose="020B0604020202020204" pitchFamily="34" charset="0"/>
        </a:defRPr>
      </a:lvl5pPr>
      <a:lvl6pPr marL="457200" algn="l" rtl="0" eaLnBrk="1" fontAlgn="base" hangingPunct="1">
        <a:spcBef>
          <a:spcPct val="0"/>
        </a:spcBef>
        <a:spcAft>
          <a:spcPct val="0"/>
        </a:spcAft>
        <a:defRPr sz="3200" b="1">
          <a:solidFill>
            <a:schemeClr val="bg1"/>
          </a:solidFill>
          <a:latin typeface="Arial" panose="020B0604020202020204" pitchFamily="34" charset="0"/>
        </a:defRPr>
      </a:lvl6pPr>
      <a:lvl7pPr marL="914400" algn="l" rtl="0" eaLnBrk="1" fontAlgn="base" hangingPunct="1">
        <a:spcBef>
          <a:spcPct val="0"/>
        </a:spcBef>
        <a:spcAft>
          <a:spcPct val="0"/>
        </a:spcAft>
        <a:defRPr sz="3200" b="1">
          <a:solidFill>
            <a:schemeClr val="bg1"/>
          </a:solidFill>
          <a:latin typeface="Arial" panose="020B0604020202020204" pitchFamily="34" charset="0"/>
        </a:defRPr>
      </a:lvl7pPr>
      <a:lvl8pPr marL="1371600" algn="l" rtl="0" eaLnBrk="1" fontAlgn="base" hangingPunct="1">
        <a:spcBef>
          <a:spcPct val="0"/>
        </a:spcBef>
        <a:spcAft>
          <a:spcPct val="0"/>
        </a:spcAft>
        <a:defRPr sz="3200" b="1">
          <a:solidFill>
            <a:schemeClr val="bg1"/>
          </a:solidFill>
          <a:latin typeface="Arial" panose="020B0604020202020204" pitchFamily="34" charset="0"/>
        </a:defRPr>
      </a:lvl8pPr>
      <a:lvl9pPr marL="1828800" algn="l"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SzPct val="95000"/>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95000"/>
        <a:buFont typeface="Wingdings" panose="05000000000000000000" pitchFamily="2" charset="2"/>
        <a:buChar char="Ø"/>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B89612-F73D-4191-803A-F1219F8AA79F}"/>
              </a:ext>
            </a:extLst>
          </p:cNvPr>
          <p:cNvSpPr>
            <a:spLocks noGrp="1"/>
          </p:cNvSpPr>
          <p:nvPr>
            <p:ph type="subTitle" idx="1"/>
          </p:nvPr>
        </p:nvSpPr>
        <p:spPr/>
        <p:txBody>
          <a:bodyPr/>
          <a:lstStyle/>
          <a:p>
            <a:r>
              <a:rPr lang="en-GB" dirty="0"/>
              <a:t>WEEK 3 – PART 3a</a:t>
            </a:r>
          </a:p>
        </p:txBody>
      </p:sp>
      <p:sp>
        <p:nvSpPr>
          <p:cNvPr id="3" name="Title 2">
            <a:extLst>
              <a:ext uri="{FF2B5EF4-FFF2-40B4-BE49-F238E27FC236}">
                <a16:creationId xmlns:a16="http://schemas.microsoft.com/office/drawing/2014/main" id="{2287F354-CBDA-44E8-82DB-8136B07EE05E}"/>
              </a:ext>
            </a:extLst>
          </p:cNvPr>
          <p:cNvSpPr>
            <a:spLocks noGrp="1"/>
          </p:cNvSpPr>
          <p:nvPr>
            <p:ph type="ctrTitle"/>
          </p:nvPr>
        </p:nvSpPr>
        <p:spPr/>
        <p:txBody>
          <a:bodyPr/>
          <a:lstStyle/>
          <a:p>
            <a:r>
              <a:rPr lang="en-GB" sz="3200" dirty="0">
                <a:solidFill>
                  <a:srgbClr val="201F1E"/>
                </a:solidFill>
                <a:effectLst/>
                <a:latin typeface="Calibri" panose="020F0502020204030204" pitchFamily="34" charset="0"/>
                <a:ea typeface="Calibri" panose="020F0502020204030204" pitchFamily="34" charset="0"/>
              </a:rPr>
              <a:t>UF05-Critical Thinking</a:t>
            </a:r>
            <a:endParaRPr lang="en-GB" dirty="0"/>
          </a:p>
        </p:txBody>
      </p:sp>
      <p:pic>
        <p:nvPicPr>
          <p:cNvPr id="5" name="Audio 4">
            <a:hlinkClick r:id="" action="ppaction://media"/>
            <a:extLst>
              <a:ext uri="{FF2B5EF4-FFF2-40B4-BE49-F238E27FC236}">
                <a16:creationId xmlns:a16="http://schemas.microsoft.com/office/drawing/2014/main" id="{3B3F5408-1BDF-4127-A655-DAFDC155A8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8278029"/>
      </p:ext>
    </p:extLst>
  </p:cSld>
  <p:clrMapOvr>
    <a:masterClrMapping/>
  </p:clrMapOvr>
  <mc:AlternateContent xmlns:mc="http://schemas.openxmlformats.org/markup-compatibility/2006">
    <mc:Choice xmlns:p14="http://schemas.microsoft.com/office/powerpoint/2010/main" Requires="p14">
      <p:transition spd="slow" p14:dur="2000" advTm="69694"/>
    </mc:Choice>
    <mc:Fallback>
      <p:transition spd="slow" advTm="69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90550" y="768348"/>
            <a:ext cx="10506075" cy="1746252"/>
          </a:xfrm>
        </p:spPr>
        <p:txBody>
          <a:bodyPr/>
          <a:lstStyle/>
          <a:p>
            <a:r>
              <a:rPr lang="en-GB" dirty="0"/>
              <a:t>1</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90550" y="2019300"/>
            <a:ext cx="10756901" cy="407035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indent="-514350" fontAlgn="auto">
              <a:lnSpc>
                <a:spcPct val="90000"/>
              </a:lnSpc>
              <a:spcBef>
                <a:spcPts val="1000"/>
              </a:spcBef>
              <a:spcAft>
                <a:spcPts val="0"/>
              </a:spcAft>
              <a:buClrTx/>
              <a:buSzTx/>
              <a:buFont typeface="Wingdings" panose="05000000000000000000" pitchFamily="2" charset="2"/>
              <a:buAutoNum type="arabicPeriod"/>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is the overall argument in the text? </a:t>
            </a: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rPr>
              <a:t>Hence, the government are urging schools to ban mobile phone use in classrooms.</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methods have been used to convince the reader in the overall argument? </a:t>
            </a:r>
            <a:r>
              <a:rPr lang="en-GB" sz="2800" dirty="0">
                <a:solidFill>
                  <a:srgbClr val="FF0000"/>
                </a:solidFill>
                <a:latin typeface="Calibri" panose="020F0502020204030204"/>
              </a:rPr>
              <a:t>The position of the argument; linking word; persuasive language.</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methods have been used to convince the reader in the contributing arguments? </a:t>
            </a:r>
            <a:r>
              <a:rPr lang="en-GB" sz="2800" dirty="0">
                <a:solidFill>
                  <a:srgbClr val="FF0000"/>
                </a:solidFill>
                <a:latin typeface="Calibri" panose="020F0502020204030204"/>
              </a:rPr>
              <a:t>Official statistics; academic language; persuasion through raising concern.</a:t>
            </a:r>
            <a:endParaRPr lang="en-GB" sz="2800" dirty="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2B6847-7445-45DE-91DF-2A196A00998E}"/>
              </a:ext>
            </a:extLst>
          </p:cNvPr>
          <p:cNvSpPr txBox="1"/>
          <p:nvPr/>
        </p:nvSpPr>
        <p:spPr>
          <a:xfrm>
            <a:off x="685800" y="1085850"/>
            <a:ext cx="84939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alibri Light" panose="020F0302020204030204"/>
                <a:ea typeface="+mn-ea"/>
                <a:cs typeface="+mn-cs"/>
              </a:rPr>
              <a:t>Argument Analysis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Audio 5">
            <a:hlinkClick r:id="" action="ppaction://media"/>
            <a:extLst>
              <a:ext uri="{FF2B5EF4-FFF2-40B4-BE49-F238E27FC236}">
                <a16:creationId xmlns:a16="http://schemas.microsoft.com/office/drawing/2014/main" id="{12248682-3126-4DB8-AAFF-A36A14AD6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5042505"/>
      </p:ext>
    </p:extLst>
  </p:cSld>
  <p:clrMapOvr>
    <a:masterClrMapping/>
  </p:clrMapOvr>
  <mc:AlternateContent xmlns:mc="http://schemas.openxmlformats.org/markup-compatibility/2006">
    <mc:Choice xmlns:p14="http://schemas.microsoft.com/office/powerpoint/2010/main" Requires="p14">
      <p:transition spd="slow" p14:dur="2000" advTm="313503"/>
    </mc:Choice>
    <mc:Fallback>
      <p:transition spd="slow" advTm="31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90550" y="768348"/>
            <a:ext cx="10506075" cy="1746252"/>
          </a:xfrm>
        </p:spPr>
        <p:txBody>
          <a:bodyPr/>
          <a:lstStyle/>
          <a:p>
            <a:r>
              <a:rPr lang="en-GB" dirty="0"/>
              <a:t>1</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90550" y="2181224"/>
            <a:ext cx="10756901" cy="3908427"/>
          </a:xfrm>
        </p:spPr>
        <p:txBody>
          <a:bodyPr/>
          <a:lstStyle/>
          <a:p>
            <a:pPr marR="0" lvl="0" algn="l" defTabSz="914400" rtl="0" eaLnBrk="1" fontAlgn="auto" latinLnBrk="0" hangingPunct="1">
              <a:lnSpc>
                <a:spcPct val="90000"/>
              </a:lnSpc>
              <a:spcBef>
                <a:spcPts val="1000"/>
              </a:spcBef>
              <a:spcAft>
                <a:spcPts val="0"/>
              </a:spcAft>
              <a:buClrTx/>
              <a:buSzTx/>
              <a:tabLst/>
              <a:defRPr/>
            </a:pPr>
            <a:r>
              <a:rPr kumimoji="0" lang="en-GB" b="0" i="0" u="sng" strike="noStrike" kern="1200" cap="none" spc="0" normalizeH="0" baseline="0" noProof="0" dirty="0">
                <a:ln>
                  <a:noFill/>
                </a:ln>
                <a:solidFill>
                  <a:prstClr val="black"/>
                </a:solidFill>
                <a:effectLst/>
                <a:uLnTx/>
                <a:uFillTx/>
                <a:latin typeface="Calibri" panose="020F0502020204030204"/>
                <a:ea typeface="+mn-ea"/>
                <a:cs typeface="+mn-cs"/>
              </a:rPr>
              <a:t>Cottrell’s (2017) Six Aspects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Position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Reasons/propositions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 line of reasoning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Conclusion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Persuasion</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Signal words and phrases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2B6847-7445-45DE-91DF-2A196A00998E}"/>
              </a:ext>
            </a:extLst>
          </p:cNvPr>
          <p:cNvSpPr txBox="1"/>
          <p:nvPr/>
        </p:nvSpPr>
        <p:spPr>
          <a:xfrm>
            <a:off x="685800" y="1085850"/>
            <a:ext cx="84939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Light" panose="020F0302020204030204"/>
                <a:ea typeface="+mj-ea"/>
                <a:cs typeface="+mj-cs"/>
              </a:rPr>
              <a:t>Recognising an Argument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picture containing table, mirror&#10;&#10;Description automatically generated">
            <a:extLst>
              <a:ext uri="{FF2B5EF4-FFF2-40B4-BE49-F238E27FC236}">
                <a16:creationId xmlns:a16="http://schemas.microsoft.com/office/drawing/2014/main" id="{29AF2A03-44C5-4EB4-960D-4E20C1A0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212" y="2251970"/>
            <a:ext cx="3124200" cy="3000375"/>
          </a:xfrm>
          <a:prstGeom prst="rect">
            <a:avLst/>
          </a:prstGeom>
        </p:spPr>
      </p:pic>
      <p:pic>
        <p:nvPicPr>
          <p:cNvPr id="4" name="Audio 3">
            <a:hlinkClick r:id="" action="ppaction://media"/>
            <a:extLst>
              <a:ext uri="{FF2B5EF4-FFF2-40B4-BE49-F238E27FC236}">
                <a16:creationId xmlns:a16="http://schemas.microsoft.com/office/drawing/2014/main" id="{D47B6436-7FCA-40B7-8AB0-F0EC8EFD5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262950"/>
      </p:ext>
    </p:extLst>
  </p:cSld>
  <p:clrMapOvr>
    <a:masterClrMapping/>
  </p:clrMapOvr>
  <mc:AlternateContent xmlns:mc="http://schemas.openxmlformats.org/markup-compatibility/2006">
    <mc:Choice xmlns:p14="http://schemas.microsoft.com/office/powerpoint/2010/main" Requires="p14">
      <p:transition spd="slow" p14:dur="2000" advTm="167395"/>
    </mc:Choice>
    <mc:Fallback>
      <p:transition spd="slow" advTm="16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209550" y="876300"/>
            <a:ext cx="11137901" cy="1247775"/>
          </a:xfrm>
        </p:spPr>
        <p:txBody>
          <a:bodyPr/>
          <a:lstStyle/>
          <a:p>
            <a:r>
              <a:rPr lang="en-GB" sz="5400" b="0">
                <a:solidFill>
                  <a:schemeClr val="tx1"/>
                </a:solidFill>
                <a:latin typeface="Calibri" panose="020F0502020204030204" pitchFamily="34" charset="0"/>
                <a:cs typeface="Calibri" panose="020F0502020204030204" pitchFamily="34" charset="0"/>
              </a:rPr>
              <a:t>Critical Thinking As a Process</a:t>
            </a:r>
            <a:endParaRPr lang="en-GB" sz="5400" b="0" dirty="0">
              <a:solidFill>
                <a:schemeClr val="tx1"/>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1"/>
          </a:xfrm>
        </p:spPr>
        <p:txBody>
          <a:bodyPr/>
          <a:lstStyle/>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8" name="Picture 7" descr="A screenshot of a cell phone&#10;&#10;Description automatically generated">
            <a:extLst>
              <a:ext uri="{FF2B5EF4-FFF2-40B4-BE49-F238E27FC236}">
                <a16:creationId xmlns:a16="http://schemas.microsoft.com/office/drawing/2014/main" id="{C8879C72-7640-4101-94BD-E87015AC6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700" y="3176057"/>
            <a:ext cx="3155070" cy="2629225"/>
          </a:xfrm>
          <a:prstGeom prst="rect">
            <a:avLst/>
          </a:prstGeom>
        </p:spPr>
      </p:pic>
      <p:sp>
        <p:nvSpPr>
          <p:cNvPr id="18" name="TextBox 17">
            <a:extLst>
              <a:ext uri="{FF2B5EF4-FFF2-40B4-BE49-F238E27FC236}">
                <a16:creationId xmlns:a16="http://schemas.microsoft.com/office/drawing/2014/main" id="{521844E9-0923-4A71-935B-917009C28FCE}"/>
              </a:ext>
            </a:extLst>
          </p:cNvPr>
          <p:cNvSpPr txBox="1"/>
          <p:nvPr/>
        </p:nvSpPr>
        <p:spPr>
          <a:xfrm>
            <a:off x="209549" y="2828836"/>
            <a:ext cx="799147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Light" panose="020F0302020204030204"/>
                <a:ea typeface="+mn-ea"/>
                <a:cs typeface="+mn-cs"/>
              </a:rPr>
              <a:t>"Good critical thinking includes recognising good arguments even when we disagree with them, and poor arguments even when these support our own point of view.”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Cottrell, 2005</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5FDF4F2C-B093-4A84-9DAC-52B1D49CDF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2345994"/>
      </p:ext>
    </p:extLst>
  </p:cSld>
  <p:clrMapOvr>
    <a:masterClrMapping/>
  </p:clrMapOvr>
  <mc:AlternateContent xmlns:mc="http://schemas.openxmlformats.org/markup-compatibility/2006">
    <mc:Choice xmlns:p14="http://schemas.microsoft.com/office/powerpoint/2010/main" Requires="p14">
      <p:transition spd="slow" p14:dur="2000" advTm="181330"/>
    </mc:Choice>
    <mc:Fallback>
      <p:transition spd="slow" advTm="18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sz="4800" b="0" dirty="0">
                <a:solidFill>
                  <a:prstClr val="black"/>
                </a:solidFill>
                <a:latin typeface="Calibri" panose="020F0502020204030204" pitchFamily="34" charset="0"/>
                <a:cs typeface="Calibri" panose="020F0502020204030204" pitchFamily="34" charset="0"/>
              </a:rPr>
              <a:t>Summary</a:t>
            </a:r>
            <a:r>
              <a:rPr lang="en-GB" dirty="0"/>
              <a:t>e1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R="0" lvl="0" algn="l"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Calibri" panose="020F0502020204030204"/>
              </a:rPr>
              <a:t>We have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reviewed the two types of argument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analysed an example argument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explored Cottrell’s (2017) six aspects of an argument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824DD1DD-D4CC-4252-BDDE-12C0D162E9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70439150"/>
      </p:ext>
    </p:extLst>
  </p:cSld>
  <p:clrMapOvr>
    <a:masterClrMapping/>
  </p:clrMapOvr>
  <mc:AlternateContent xmlns:mc="http://schemas.openxmlformats.org/markup-compatibility/2006">
    <mc:Choice xmlns:p14="http://schemas.microsoft.com/office/powerpoint/2010/main" Requires="p14">
      <p:transition spd="slow" p14:dur="2000" advTm="27629"/>
    </mc:Choice>
    <mc:Fallback>
      <p:transition spd="slow" advTm="2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EAD-02EE-4686-BC7C-53E463E8C65A}"/>
              </a:ext>
            </a:extLst>
          </p:cNvPr>
          <p:cNvSpPr>
            <a:spLocks noGrp="1"/>
          </p:cNvSpPr>
          <p:nvPr>
            <p:ph type="title"/>
          </p:nvPr>
        </p:nvSpPr>
        <p:spPr>
          <a:xfrm>
            <a:off x="831851" y="1709739"/>
            <a:ext cx="10515600" cy="1357311"/>
          </a:xfrm>
        </p:spPr>
        <p:txBody>
          <a:bodyPr/>
          <a:lstStyle/>
          <a:p>
            <a:pPr algn="ctr"/>
            <a:r>
              <a:rPr lang="en-GB" b="0" dirty="0">
                <a:solidFill>
                  <a:schemeClr val="tx1"/>
                </a:solidFill>
              </a:rPr>
              <a:t>Thank you!</a:t>
            </a:r>
          </a:p>
        </p:txBody>
      </p:sp>
      <p:sp>
        <p:nvSpPr>
          <p:cNvPr id="3" name="Text Placeholder 2">
            <a:extLst>
              <a:ext uri="{FF2B5EF4-FFF2-40B4-BE49-F238E27FC236}">
                <a16:creationId xmlns:a16="http://schemas.microsoft.com/office/drawing/2014/main" id="{BD667DAF-433C-4EDE-9C90-AF59C12D9F63}"/>
              </a:ext>
            </a:extLst>
          </p:cNvPr>
          <p:cNvSpPr>
            <a:spLocks noGrp="1"/>
          </p:cNvSpPr>
          <p:nvPr>
            <p:ph type="body" idx="1"/>
          </p:nvPr>
        </p:nvSpPr>
        <p:spPr/>
        <p:txBody>
          <a:bodyPr/>
          <a:lstStyle/>
          <a:p>
            <a:r>
              <a:rPr lang="en-GB" dirty="0"/>
              <a:t>Next Lecture: Week 3 Part 3b</a:t>
            </a:r>
          </a:p>
          <a:p>
            <a:r>
              <a:rPr kumimoji="0" lang="en-GB" sz="2800" i="0" u="none" strike="noStrike" kern="1200" cap="none" spc="0" normalizeH="0" baseline="0" noProof="0" dirty="0">
                <a:ln>
                  <a:noFill/>
                </a:ln>
                <a:solidFill>
                  <a:srgbClr val="201F1E"/>
                </a:solidFill>
                <a:effectLst/>
                <a:uLnTx/>
                <a:uFillTx/>
                <a:latin typeface="Calibri" panose="020F0502020204030204" pitchFamily="34" charset="0"/>
                <a:ea typeface="Calibri" panose="020F0502020204030204" pitchFamily="34" charset="0"/>
                <a:cs typeface="+mj-cs"/>
              </a:rPr>
              <a:t>UF05-Critical Thinking</a:t>
            </a:r>
            <a:endParaRPr lang="en-GB" sz="2800" dirty="0"/>
          </a:p>
        </p:txBody>
      </p:sp>
      <p:pic>
        <p:nvPicPr>
          <p:cNvPr id="4" name="Audio 3">
            <a:hlinkClick r:id="" action="ppaction://media"/>
            <a:extLst>
              <a:ext uri="{FF2B5EF4-FFF2-40B4-BE49-F238E27FC236}">
                <a16:creationId xmlns:a16="http://schemas.microsoft.com/office/drawing/2014/main" id="{EF458CD5-F6EA-4E2E-9283-0CBE0C079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9818250"/>
      </p:ext>
    </p:extLst>
  </p:cSld>
  <p:clrMapOvr>
    <a:masterClrMapping/>
  </p:clrMapOvr>
  <mc:AlternateContent xmlns:mc="http://schemas.openxmlformats.org/markup-compatibility/2006">
    <mc:Choice xmlns:p14="http://schemas.microsoft.com/office/powerpoint/2010/main" Requires="p14">
      <p:transition spd="slow" p14:dur="2000" advTm="17279"/>
    </mc:Choice>
    <mc:Fallback>
      <p:transition spd="slow" advTm="1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Aims: </a:t>
            </a:r>
            <a:r>
              <a:rPr lang="en-GB" b="0">
                <a:solidFill>
                  <a:prstClr val="black"/>
                </a:solidFill>
                <a:latin typeface="Calibri Light" panose="020F0302020204030204"/>
              </a:rPr>
              <a:t>Lecture</a:t>
            </a:r>
            <a:r>
              <a:rPr kumimoji="0" lang="en-GB" sz="6000" b="0" i="0" u="none" strike="noStrike" kern="1200" cap="none" spc="0" normalizeH="0" baseline="0" noProof="0">
                <a:ln>
                  <a:noFill/>
                </a:ln>
                <a:solidFill>
                  <a:prstClr val="black"/>
                </a:solidFill>
                <a:effectLst/>
                <a:uLnTx/>
                <a:uFillTx/>
                <a:latin typeface="Calibri Light" panose="020F0302020204030204"/>
                <a:ea typeface="+mj-ea"/>
                <a:cs typeface="+mj-cs"/>
              </a:rPr>
              <a:t> </a:t>
            </a:r>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3a</a:t>
            </a:r>
            <a:r>
              <a:rPr lang="en-GB" dirty="0"/>
              <a:t>eek 1 Aims</a:t>
            </a:r>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831851" y="2609850"/>
            <a:ext cx="10515600" cy="3479802"/>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review the two types of argument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n-GB" sz="2800" dirty="0">
                <a:solidFill>
                  <a:prstClr val="black"/>
                </a:solidFill>
                <a:latin typeface="Calibri" panose="020F0502020204030204"/>
              </a:rPr>
              <a:t>To analyse an example argument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lang="en-GB" sz="2800" dirty="0">
                <a:solidFill>
                  <a:prstClr val="black"/>
                </a:solidFill>
                <a:latin typeface="Calibri" panose="020F0502020204030204"/>
              </a:rPr>
              <a:t>explore Cottrell’s (2017) six aspects of an argument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BDC1E109-1813-432C-B53E-4F82FED8E7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491811"/>
      </p:ext>
    </p:extLst>
  </p:cSld>
  <p:clrMapOvr>
    <a:masterClrMapping/>
  </p:clrMapOvr>
  <mc:AlternateContent xmlns:mc="http://schemas.openxmlformats.org/markup-compatibility/2006">
    <mc:Choice xmlns:p14="http://schemas.microsoft.com/office/powerpoint/2010/main" Requires="p14">
      <p:transition spd="slow" p14:dur="2000" advTm="38278"/>
    </mc:Choice>
    <mc:Fallback>
      <p:transition spd="slow" advTm="3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71500" y="1057277"/>
            <a:ext cx="10775951" cy="1114423"/>
          </a:xfrm>
        </p:spPr>
        <p:txBody>
          <a:bodyPr/>
          <a:lstStyle/>
          <a:p>
            <a:r>
              <a:rPr kumimoji="0" lang="en-GB" sz="6000" b="0" i="0" u="none" strike="noStrike" kern="1200" cap="none" spc="0" normalizeH="0" baseline="0" noProof="0" dirty="0">
                <a:ln>
                  <a:noFill/>
                </a:ln>
                <a:solidFill>
                  <a:prstClr val="black"/>
                </a:solidFill>
                <a:effectLst/>
                <a:uLnTx/>
                <a:uFillTx/>
                <a:latin typeface="Calibri Light" panose="020F0302020204030204"/>
                <a:ea typeface="+mj-ea"/>
                <a:cs typeface="+mj-cs"/>
              </a:rPr>
              <a:t>Assessment Schedule</a:t>
            </a:r>
            <a:endParaRPr lang="en-GB" dirty="0"/>
          </a:p>
        </p:txBody>
      </p:sp>
      <p:graphicFrame>
        <p:nvGraphicFramePr>
          <p:cNvPr id="4" name="Table 4">
            <a:extLst>
              <a:ext uri="{FF2B5EF4-FFF2-40B4-BE49-F238E27FC236}">
                <a16:creationId xmlns:a16="http://schemas.microsoft.com/office/drawing/2014/main" id="{24E18C1E-3F2C-4A75-A2EA-3311C610E7D7}"/>
              </a:ext>
            </a:extLst>
          </p:cNvPr>
          <p:cNvGraphicFramePr>
            <a:graphicFrameLocks noGrp="1"/>
          </p:cNvGraphicFramePr>
          <p:nvPr>
            <p:extLst>
              <p:ext uri="{D42A27DB-BD31-4B8C-83A1-F6EECF244321}">
                <p14:modId xmlns:p14="http://schemas.microsoft.com/office/powerpoint/2010/main" val="1631411348"/>
              </p:ext>
            </p:extLst>
          </p:nvPr>
        </p:nvGraphicFramePr>
        <p:xfrm>
          <a:off x="1800225" y="2505075"/>
          <a:ext cx="8359776" cy="3295648"/>
        </p:xfrm>
        <a:graphic>
          <a:graphicData uri="http://schemas.openxmlformats.org/drawingml/2006/table">
            <a:tbl>
              <a:tblPr firstRow="1" bandRow="1">
                <a:tableStyleId>{5C22544A-7EE6-4342-B048-85BDC9FD1C3A}</a:tableStyleId>
              </a:tblPr>
              <a:tblGrid>
                <a:gridCol w="4179888">
                  <a:extLst>
                    <a:ext uri="{9D8B030D-6E8A-4147-A177-3AD203B41FA5}">
                      <a16:colId xmlns:a16="http://schemas.microsoft.com/office/drawing/2014/main" val="500153575"/>
                    </a:ext>
                  </a:extLst>
                </a:gridCol>
                <a:gridCol w="2089944">
                  <a:extLst>
                    <a:ext uri="{9D8B030D-6E8A-4147-A177-3AD203B41FA5}">
                      <a16:colId xmlns:a16="http://schemas.microsoft.com/office/drawing/2014/main" val="1792824318"/>
                    </a:ext>
                  </a:extLst>
                </a:gridCol>
                <a:gridCol w="2089944">
                  <a:extLst>
                    <a:ext uri="{9D8B030D-6E8A-4147-A177-3AD203B41FA5}">
                      <a16:colId xmlns:a16="http://schemas.microsoft.com/office/drawing/2014/main" val="3404900902"/>
                    </a:ext>
                  </a:extLst>
                </a:gridCol>
              </a:tblGrid>
              <a:tr h="823912">
                <a:tc>
                  <a:txBody>
                    <a:bodyPr/>
                    <a:lstStyle/>
                    <a:p>
                      <a:pPr algn="ctr"/>
                      <a:r>
                        <a:rPr lang="en-GB" sz="2400" dirty="0"/>
                        <a:t>Assessment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Week </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400" dirty="0"/>
                        <a:t>Weighting</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4070581157"/>
                  </a:ext>
                </a:extLst>
              </a:tr>
              <a:tr h="823912">
                <a:tc>
                  <a:txBody>
                    <a:bodyPr/>
                    <a:lstStyle/>
                    <a:p>
                      <a:r>
                        <a:rPr lang="en-GB" sz="2000" dirty="0"/>
                        <a:t>Draft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5</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964865262"/>
                  </a:ext>
                </a:extLst>
              </a:tr>
              <a:tr h="823912">
                <a:tc>
                  <a:txBody>
                    <a:bodyPr/>
                    <a:lstStyle/>
                    <a:p>
                      <a:r>
                        <a:rPr lang="en-GB" sz="2000" dirty="0"/>
                        <a:t>Final Submission: Reflective Report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40%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3079001856"/>
                  </a:ext>
                </a:extLst>
              </a:tr>
              <a:tr h="823912">
                <a:tc>
                  <a:txBody>
                    <a:bodyPr/>
                    <a:lstStyle/>
                    <a:p>
                      <a:r>
                        <a:rPr lang="en-GB" sz="2000" dirty="0"/>
                        <a:t>Final Exam</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13</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tc>
                  <a:txBody>
                    <a:bodyPr/>
                    <a:lstStyle/>
                    <a:p>
                      <a:pPr algn="ctr"/>
                      <a:r>
                        <a:rPr lang="en-GB" sz="2000" dirty="0"/>
                        <a:t>60%</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tcPr>
                </a:tc>
                <a:extLst>
                  <a:ext uri="{0D108BD9-81ED-4DB2-BD59-A6C34878D82A}">
                    <a16:rowId xmlns:a16="http://schemas.microsoft.com/office/drawing/2014/main" val="2468796227"/>
                  </a:ext>
                </a:extLst>
              </a:tr>
            </a:tbl>
          </a:graphicData>
        </a:graphic>
      </p:graphicFrame>
      <p:pic>
        <p:nvPicPr>
          <p:cNvPr id="3" name="Audio 2">
            <a:hlinkClick r:id="" action="ppaction://media"/>
            <a:extLst>
              <a:ext uri="{FF2B5EF4-FFF2-40B4-BE49-F238E27FC236}">
                <a16:creationId xmlns:a16="http://schemas.microsoft.com/office/drawing/2014/main" id="{2313FAE9-B6C4-442E-89F7-839B63CED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2897447"/>
      </p:ext>
    </p:extLst>
  </p:cSld>
  <p:clrMapOvr>
    <a:masterClrMapping/>
  </p:clrMapOvr>
  <mc:AlternateContent xmlns:mc="http://schemas.openxmlformats.org/markup-compatibility/2006">
    <mc:Choice xmlns:p14="http://schemas.microsoft.com/office/powerpoint/2010/main" Requires="p14">
      <p:transition spd="slow" p14:dur="2000" advTm="80490"/>
    </mc:Choice>
    <mc:Fallback>
      <p:transition spd="slow" advTm="8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sz="5400" b="0" dirty="0">
                <a:solidFill>
                  <a:schemeClr val="tx1"/>
                </a:solidFill>
                <a:latin typeface="Calibri" panose="020F0502020204030204" pitchFamily="34" charset="0"/>
                <a:cs typeface="Calibri" panose="020F0502020204030204" pitchFamily="34" charset="0"/>
              </a:rPr>
              <a:t>Argument Review</a:t>
            </a:r>
            <a:r>
              <a:rPr lang="en-GB" dirty="0">
                <a:latin typeface="Calibri" panose="020F0502020204030204" pitchFamily="34" charset="0"/>
                <a:cs typeface="Calibri" panose="020F0502020204030204" pitchFamily="34" charset="0"/>
              </a:rPr>
              <a:t>1 </a:t>
            </a:r>
            <a:r>
              <a:rPr lang="en-GB" dirty="0"/>
              <a:t>Aims</a:t>
            </a:r>
          </a:p>
        </p:txBody>
      </p:sp>
      <p:graphicFrame>
        <p:nvGraphicFramePr>
          <p:cNvPr id="5" name="Text Placeholder 2">
            <a:extLst>
              <a:ext uri="{FF2B5EF4-FFF2-40B4-BE49-F238E27FC236}">
                <a16:creationId xmlns:a16="http://schemas.microsoft.com/office/drawing/2014/main" id="{58AA0166-DF71-4034-B952-EDE76576E0D2}"/>
              </a:ext>
            </a:extLst>
          </p:cNvPr>
          <p:cNvGraphicFramePr/>
          <p:nvPr>
            <p:extLst>
              <p:ext uri="{D42A27DB-BD31-4B8C-83A1-F6EECF244321}">
                <p14:modId xmlns:p14="http://schemas.microsoft.com/office/powerpoint/2010/main" val="187545556"/>
              </p:ext>
            </p:extLst>
          </p:nvPr>
        </p:nvGraphicFramePr>
        <p:xfrm>
          <a:off x="831851" y="2609850"/>
          <a:ext cx="10515600" cy="34798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011F0905-0BEC-4AC8-8929-24EC2EC140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9765942"/>
      </p:ext>
    </p:extLst>
  </p:cSld>
  <p:clrMapOvr>
    <a:masterClrMapping/>
  </p:clrMapOvr>
  <mc:AlternateContent xmlns:mc="http://schemas.openxmlformats.org/markup-compatibility/2006">
    <mc:Choice xmlns:p14="http://schemas.microsoft.com/office/powerpoint/2010/main" Requires="p14">
      <p:transition spd="slow" p14:dur="2000" advTm="127739"/>
    </mc:Choice>
    <mc:Fallback>
      <p:transition spd="slow" advTm="12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0" y="1190625"/>
            <a:ext cx="10391775" cy="1314451"/>
          </a:xfrm>
        </p:spPr>
        <p:txBody>
          <a:bodyPr/>
          <a:lstStyle/>
          <a:p>
            <a:r>
              <a:rPr lang="en-GB" sz="5400" b="0" dirty="0">
                <a:solidFill>
                  <a:schemeClr val="tx1"/>
                </a:solidFill>
                <a:latin typeface="Calibri" panose="020F0502020204030204" pitchFamily="34" charset="0"/>
                <a:cs typeface="Calibri" panose="020F0502020204030204" pitchFamily="34" charset="0"/>
              </a:rPr>
              <a:t>Argument Review</a:t>
            </a:r>
            <a:r>
              <a:rPr lang="en-GB" dirty="0">
                <a:latin typeface="Calibri" panose="020F0502020204030204" pitchFamily="34" charset="0"/>
                <a:cs typeface="Calibri" panose="020F0502020204030204" pitchFamily="34" charset="0"/>
              </a:rPr>
              <a:t>1 </a:t>
            </a:r>
            <a:r>
              <a:rPr lang="en-GB" dirty="0"/>
              <a:t>Aims</a:t>
            </a:r>
          </a:p>
        </p:txBody>
      </p:sp>
      <p:graphicFrame>
        <p:nvGraphicFramePr>
          <p:cNvPr id="5" name="Text Placeholder 2">
            <a:extLst>
              <a:ext uri="{FF2B5EF4-FFF2-40B4-BE49-F238E27FC236}">
                <a16:creationId xmlns:a16="http://schemas.microsoft.com/office/drawing/2014/main" id="{58AA0166-DF71-4034-B952-EDE76576E0D2}"/>
              </a:ext>
            </a:extLst>
          </p:cNvPr>
          <p:cNvGraphicFramePr/>
          <p:nvPr>
            <p:extLst>
              <p:ext uri="{D42A27DB-BD31-4B8C-83A1-F6EECF244321}">
                <p14:modId xmlns:p14="http://schemas.microsoft.com/office/powerpoint/2010/main" val="3510492905"/>
              </p:ext>
            </p:extLst>
          </p:nvPr>
        </p:nvGraphicFramePr>
        <p:xfrm>
          <a:off x="831851" y="2609850"/>
          <a:ext cx="10515600" cy="34798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35F91D9-C62F-4D39-9C7F-B2CCE3872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046970"/>
      </p:ext>
    </p:extLst>
  </p:cSld>
  <p:clrMapOvr>
    <a:masterClrMapping/>
  </p:clrMapOvr>
  <mc:AlternateContent xmlns:mc="http://schemas.openxmlformats.org/markup-compatibility/2006">
    <mc:Choice xmlns:p14="http://schemas.microsoft.com/office/powerpoint/2010/main" Requires="p14">
      <p:transition spd="slow" p14:dur="2000" advTm="118485"/>
    </mc:Choice>
    <mc:Fallback>
      <p:transition spd="slow" advTm="11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704851" y="1190625"/>
            <a:ext cx="6724650" cy="333376"/>
          </a:xfrm>
        </p:spPr>
        <p:txBody>
          <a:bodyPr/>
          <a:lstStyle/>
          <a:p>
            <a:r>
              <a:rPr lang="en-GB" dirty="0"/>
              <a:t>1 </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314325" y="752475"/>
            <a:ext cx="11033126" cy="603885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800" dirty="0">
                <a:solidFill>
                  <a:prstClr val="black"/>
                </a:solidFill>
                <a:latin typeface="Calibri" panose="020F0502020204030204"/>
              </a:rPr>
              <a:t>The Argument Basis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u="sng"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Position 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Mobile phones should be banned in classrooms. </a:t>
            </a:r>
            <a:r>
              <a:rPr kumimoji="0" lang="en-GB" sz="3200" b="1" i="0" u="none" strike="noStrike" kern="1200" cap="none" spc="0" normalizeH="0" baseline="0" noProof="0" dirty="0">
                <a:ln>
                  <a:noFill/>
                </a:ln>
                <a:solidFill>
                  <a:srgbClr val="00B0F0"/>
                </a:solidFill>
                <a:effectLst/>
                <a:uLnTx/>
                <a:uFillTx/>
                <a:latin typeface="Calibri" panose="020F0502020204030204"/>
                <a:ea typeface="+mn-ea"/>
                <a:cs typeface="+mn-cs"/>
              </a:rPr>
              <a:t>(OVERALL)</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u="sng" dirty="0">
                <a:solidFill>
                  <a:srgbClr val="00B0F0"/>
                </a:solidFill>
                <a:latin typeface="Calibri" panose="020F0502020204030204"/>
              </a:rPr>
              <a:t>C</a:t>
            </a:r>
            <a:r>
              <a:rPr kumimoji="0" lang="en-GB" sz="2800" b="0" i="0" u="sng" strike="noStrike" kern="1200" cap="none" spc="0" normalizeH="0" baseline="0" noProof="0" dirty="0" err="1">
                <a:ln>
                  <a:noFill/>
                </a:ln>
                <a:solidFill>
                  <a:srgbClr val="00B0F0"/>
                </a:solidFill>
                <a:effectLst/>
                <a:uLnTx/>
                <a:uFillTx/>
                <a:latin typeface="Calibri" panose="020F0502020204030204"/>
                <a:ea typeface="+mn-ea"/>
                <a:cs typeface="+mn-cs"/>
              </a:rPr>
              <a:t>ontributing</a:t>
            </a:r>
            <a:r>
              <a:rPr kumimoji="0" lang="en-GB" sz="2800" b="0" i="0" u="sng" strike="noStrike" kern="1200" cap="none" spc="0" normalizeH="0" baseline="0" noProof="0" dirty="0">
                <a:ln>
                  <a:noFill/>
                </a:ln>
                <a:solidFill>
                  <a:srgbClr val="00B0F0"/>
                </a:solidFill>
                <a:effectLst/>
                <a:uLnTx/>
                <a:uFillTx/>
                <a:latin typeface="Calibri" panose="020F0502020204030204"/>
                <a:ea typeface="+mn-ea"/>
                <a:cs typeface="+mn-cs"/>
              </a:rPr>
              <a:t> argument examples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solidFill>
                  <a:srgbClr val="00B0F0"/>
                </a:solidFill>
                <a:latin typeface="Calibri" panose="020F0502020204030204"/>
              </a:rPr>
              <a:t>Students spend too much time on their phones.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B0F0"/>
                </a:solidFill>
                <a:effectLst/>
                <a:uLnTx/>
                <a:uFillTx/>
                <a:latin typeface="Calibri" panose="020F0502020204030204"/>
                <a:ea typeface="+mn-ea"/>
                <a:cs typeface="+mn-cs"/>
              </a:rPr>
              <a:t>Students seem constantly distracted by their phones</a:t>
            </a:r>
            <a:endParaRPr kumimoji="0" lang="en-GB" sz="2800" b="0" i="0" u="none" strike="noStrike" kern="1200" cap="none" spc="0" normalizeH="0" baseline="0" noProof="0" dirty="0">
              <a:ln>
                <a:noFill/>
              </a:ln>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2B9E5381-FA1A-446A-B022-DA18BE697D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43012667"/>
      </p:ext>
    </p:extLst>
  </p:cSld>
  <p:clrMapOvr>
    <a:masterClrMapping/>
  </p:clrMapOvr>
  <mc:AlternateContent xmlns:mc="http://schemas.openxmlformats.org/markup-compatibility/2006">
    <mc:Choice xmlns:p14="http://schemas.microsoft.com/office/powerpoint/2010/main" Requires="p14">
      <p:transition spd="slow" p14:dur="2000" advTm="76758"/>
    </mc:Choice>
    <mc:Fallback>
      <p:transition spd="slow" advTm="7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90550" y="768348"/>
            <a:ext cx="10506075" cy="1746252"/>
          </a:xfrm>
        </p:spPr>
        <p:txBody>
          <a:bodyPr/>
          <a:lstStyle/>
          <a:p>
            <a:r>
              <a:rPr lang="en-GB" dirty="0"/>
              <a:t>1</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90550" y="2019300"/>
            <a:ext cx="10756901" cy="407035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Example 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 recent survey has shown that student’s attention span has decreased by 50% over the last five years.  Students are spending so much time on their mobile phones and seem to appear increasingly distracted in class.  Both teachers and parents are worried about the long-term consequences.  Hence, the government are urging schools to ban mobile phone use in classrooms.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2B6847-7445-45DE-91DF-2A196A00998E}"/>
              </a:ext>
            </a:extLst>
          </p:cNvPr>
          <p:cNvSpPr txBox="1"/>
          <p:nvPr/>
        </p:nvSpPr>
        <p:spPr>
          <a:xfrm>
            <a:off x="685800" y="1085850"/>
            <a:ext cx="84939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alibri Light" panose="020F0302020204030204"/>
                <a:ea typeface="+mn-ea"/>
                <a:cs typeface="+mn-cs"/>
              </a:rPr>
              <a:t>Focus: The Argument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Audio 3">
            <a:hlinkClick r:id="" action="ppaction://media"/>
            <a:extLst>
              <a:ext uri="{FF2B5EF4-FFF2-40B4-BE49-F238E27FC236}">
                <a16:creationId xmlns:a16="http://schemas.microsoft.com/office/drawing/2014/main" id="{213DD194-1987-498D-8CD2-2F9112546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09314555"/>
      </p:ext>
    </p:extLst>
  </p:cSld>
  <p:clrMapOvr>
    <a:masterClrMapping/>
  </p:clrMapOvr>
  <mc:AlternateContent xmlns:mc="http://schemas.openxmlformats.org/markup-compatibility/2006">
    <mc:Choice xmlns:p14="http://schemas.microsoft.com/office/powerpoint/2010/main" Requires="p14">
      <p:transition spd="slow" p14:dur="2000" advTm="113811"/>
    </mc:Choice>
    <mc:Fallback>
      <p:transition spd="slow" advTm="11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90550" y="768348"/>
            <a:ext cx="10506075" cy="1746252"/>
          </a:xfrm>
        </p:spPr>
        <p:txBody>
          <a:bodyPr/>
          <a:lstStyle/>
          <a:p>
            <a:r>
              <a:rPr lang="en-GB" dirty="0"/>
              <a:t>1</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90550" y="2019300"/>
            <a:ext cx="10756901" cy="407035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is the overall argument in the text?</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methods have been used to convince the reader in the overall argument?</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r>
              <a:rPr lang="en-GB" sz="2800" dirty="0">
                <a:solidFill>
                  <a:prstClr val="black"/>
                </a:solidFill>
                <a:latin typeface="Calibri" panose="020F0502020204030204"/>
              </a:rPr>
              <a:t>What methods have been used to convince the reader in the contributing arguments?</a:t>
            </a:r>
          </a:p>
          <a:p>
            <a:pPr marL="514350" marR="0" lvl="0" indent="-514350" algn="l" defTabSz="914400" rtl="0" eaLnBrk="1" fontAlgn="auto" latinLnBrk="0" hangingPunct="1">
              <a:lnSpc>
                <a:spcPct val="90000"/>
              </a:lnSpc>
              <a:spcBef>
                <a:spcPts val="1000"/>
              </a:spcBef>
              <a:spcAft>
                <a:spcPts val="0"/>
              </a:spcAft>
              <a:buClrTx/>
              <a:buSzTx/>
              <a:buAutoNum type="arabicPeriod"/>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2B6847-7445-45DE-91DF-2A196A00998E}"/>
              </a:ext>
            </a:extLst>
          </p:cNvPr>
          <p:cNvSpPr txBox="1"/>
          <p:nvPr/>
        </p:nvSpPr>
        <p:spPr>
          <a:xfrm>
            <a:off x="685800" y="1085850"/>
            <a:ext cx="84939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alibri Light" panose="020F0302020204030204"/>
                <a:ea typeface="+mn-ea"/>
                <a:cs typeface="+mn-cs"/>
              </a:rPr>
              <a:t>Argument Analysis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Audio 3">
            <a:hlinkClick r:id="" action="ppaction://media"/>
            <a:extLst>
              <a:ext uri="{FF2B5EF4-FFF2-40B4-BE49-F238E27FC236}">
                <a16:creationId xmlns:a16="http://schemas.microsoft.com/office/drawing/2014/main" id="{411EC2DC-1664-446A-A865-0EE60DAD1D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8055461"/>
      </p:ext>
    </p:extLst>
  </p:cSld>
  <p:clrMapOvr>
    <a:masterClrMapping/>
  </p:clrMapOvr>
  <mc:AlternateContent xmlns:mc="http://schemas.openxmlformats.org/markup-compatibility/2006">
    <mc:Choice xmlns:p14="http://schemas.microsoft.com/office/powerpoint/2010/main" Requires="p14">
      <p:transition spd="slow" p14:dur="2000" advTm="196570"/>
    </mc:Choice>
    <mc:Fallback>
      <p:transition spd="slow" advTm="19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9E85-FB14-4D3F-8689-01664576334C}"/>
              </a:ext>
            </a:extLst>
          </p:cNvPr>
          <p:cNvSpPr>
            <a:spLocks noGrp="1"/>
          </p:cNvSpPr>
          <p:nvPr>
            <p:ph type="title"/>
          </p:nvPr>
        </p:nvSpPr>
        <p:spPr>
          <a:xfrm>
            <a:off x="590550" y="768348"/>
            <a:ext cx="10506075" cy="1746252"/>
          </a:xfrm>
        </p:spPr>
        <p:txBody>
          <a:bodyPr/>
          <a:lstStyle/>
          <a:p>
            <a:r>
              <a:rPr lang="en-GB" dirty="0"/>
              <a:t>1</a:t>
            </a:r>
            <a:br>
              <a:rPr lang="en-GB" dirty="0"/>
            </a:br>
            <a:endParaRPr lang="en-GB" dirty="0"/>
          </a:p>
        </p:txBody>
      </p:sp>
      <p:sp>
        <p:nvSpPr>
          <p:cNvPr id="3" name="Text Placeholder 2">
            <a:extLst>
              <a:ext uri="{FF2B5EF4-FFF2-40B4-BE49-F238E27FC236}">
                <a16:creationId xmlns:a16="http://schemas.microsoft.com/office/drawing/2014/main" id="{35DFCE69-EDF8-485E-8E84-CA128D336831}"/>
              </a:ext>
            </a:extLst>
          </p:cNvPr>
          <p:cNvSpPr>
            <a:spLocks noGrp="1"/>
          </p:cNvSpPr>
          <p:nvPr>
            <p:ph type="body" idx="1"/>
          </p:nvPr>
        </p:nvSpPr>
        <p:spPr>
          <a:xfrm>
            <a:off x="590550" y="2019300"/>
            <a:ext cx="10756901" cy="4070352"/>
          </a:xfrm>
        </p:spPr>
        <p:txBody>
          <a:bodyPr/>
          <a:lstStyle/>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Example 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 recent survey has shown that student’s attention span has decreased by 50% over the last five years.  Students are spending so much time on their mobile phones and seem to appear increasingly distracted in class.  Both teachers and parents are worried about the long-term consequences.  </a:t>
            </a:r>
            <a:r>
              <a:rPr kumimoji="0" lang="en-GB" sz="3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Hence, the government are urging schools to ban mobile phone use in classrooms.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32B6847-7445-45DE-91DF-2A196A00998E}"/>
              </a:ext>
            </a:extLst>
          </p:cNvPr>
          <p:cNvSpPr txBox="1"/>
          <p:nvPr/>
        </p:nvSpPr>
        <p:spPr>
          <a:xfrm>
            <a:off x="685800" y="1085850"/>
            <a:ext cx="84939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alibri Light" panose="020F0302020204030204"/>
                <a:ea typeface="+mn-ea"/>
                <a:cs typeface="+mn-cs"/>
              </a:rPr>
              <a:t>Focus: The Argument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Audio 3">
            <a:hlinkClick r:id="" action="ppaction://media"/>
            <a:extLst>
              <a:ext uri="{FF2B5EF4-FFF2-40B4-BE49-F238E27FC236}">
                <a16:creationId xmlns:a16="http://schemas.microsoft.com/office/drawing/2014/main" id="{A3DB1ABD-9855-479E-93AE-62CA2025D7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33434983"/>
      </p:ext>
    </p:extLst>
  </p:cSld>
  <p:clrMapOvr>
    <a:masterClrMapping/>
  </p:clrMapOvr>
  <mc:AlternateContent xmlns:mc="http://schemas.openxmlformats.org/markup-compatibility/2006">
    <mc:Choice xmlns:p14="http://schemas.microsoft.com/office/powerpoint/2010/main" Requires="p14">
      <p:transition spd="slow" p14:dur="2000" advTm="303805"/>
    </mc:Choice>
    <mc:Fallback>
      <p:transition spd="slow" advTm="30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HI-Lecture Template-2005">
  <a:themeElements>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Lecture Template-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I-Lecture Template-20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Lecture Template-20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Lecture Template-20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Lecture Template-20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Lecture Template-20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Lecture Template-20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Lecture Template-20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Lecture Template-20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Lecture Template-20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Lecture Template-20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Lecture Template-20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Lecture Template-20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559</Words>
  <Application>Microsoft Office PowerPoint</Application>
  <PresentationFormat>Widescreen</PresentationFormat>
  <Paragraphs>81</Paragraphs>
  <Slides>14</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Tahoma</vt:lpstr>
      <vt:lpstr>Wingdings</vt:lpstr>
      <vt:lpstr>1_HI-Lecture Template-2005</vt:lpstr>
      <vt:lpstr>UF05-Critical Thinking</vt:lpstr>
      <vt:lpstr>Aims: Lecture 3aeek 1 Aims</vt:lpstr>
      <vt:lpstr>Assessment Schedule</vt:lpstr>
      <vt:lpstr>Argument Review1 Aims</vt:lpstr>
      <vt:lpstr>Argument Review1 Aims</vt:lpstr>
      <vt:lpstr>1  </vt:lpstr>
      <vt:lpstr>1 </vt:lpstr>
      <vt:lpstr>1 </vt:lpstr>
      <vt:lpstr>1 </vt:lpstr>
      <vt:lpstr>1 </vt:lpstr>
      <vt:lpstr>1 </vt:lpstr>
      <vt:lpstr>Critical Thinking As a Process</vt:lpstr>
      <vt:lpstr>Summarye1 Aims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UF05-Critical Thinking</dc:title>
  <dc:creator>Grace Gyatso</dc:creator>
  <cp:lastModifiedBy>Grace Gyatso</cp:lastModifiedBy>
  <cp:revision>13</cp:revision>
  <dcterms:created xsi:type="dcterms:W3CDTF">2020-10-19T10:03:29Z</dcterms:created>
  <dcterms:modified xsi:type="dcterms:W3CDTF">2020-10-19T12:06:37Z</dcterms:modified>
</cp:coreProperties>
</file>