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53" r:id="rId2"/>
    <p:sldId id="452" r:id="rId3"/>
    <p:sldId id="469" r:id="rId4"/>
    <p:sldId id="477" r:id="rId5"/>
    <p:sldId id="478" r:id="rId6"/>
    <p:sldId id="491" r:id="rId7"/>
    <p:sldId id="492" r:id="rId8"/>
    <p:sldId id="479" r:id="rId9"/>
    <p:sldId id="487" r:id="rId10"/>
    <p:sldId id="481" r:id="rId11"/>
    <p:sldId id="488" r:id="rId12"/>
    <p:sldId id="489" r:id="rId13"/>
    <p:sldId id="484" r:id="rId14"/>
    <p:sldId id="485" r:id="rId15"/>
    <p:sldId id="493" r:id="rId16"/>
    <p:sldId id="490" r:id="rId17"/>
    <p:sldId id="475" r:id="rId18"/>
    <p:sldId id="482" r:id="rId19"/>
    <p:sldId id="4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7" d="100"/>
          <a:sy n="67" d="100"/>
        </p:scale>
        <p:origin x="6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05" y="-297"/>
            <a:ext cx="16257409" cy="6858594"/>
          </a:xfrm>
          <a:prstGeom prst="rect">
            <a:avLst/>
          </a:prstGeom>
        </p:spPr>
      </p:pic>
      <p:sp>
        <p:nvSpPr>
          <p:cNvPr id="66562" name="Rectangle 2"/>
          <p:cNvSpPr>
            <a:spLocks noGrp="1" noChangeArrowheads="1"/>
          </p:cNvSpPr>
          <p:nvPr>
            <p:ph type="subTitle" idx="1"/>
          </p:nvPr>
        </p:nvSpPr>
        <p:spPr>
          <a:xfrm>
            <a:off x="912779" y="3138562"/>
            <a:ext cx="9215967" cy="866502"/>
          </a:xfrm>
        </p:spPr>
        <p:txBody>
          <a:bodyPr/>
          <a:lstStyle>
            <a:lvl1pPr marL="0" indent="0" algn="l">
              <a:buFont typeface="Wingdings" panose="05000000000000000000" pitchFamily="2" charset="2"/>
              <a:buNone/>
              <a:defRPr>
                <a:solidFill>
                  <a:schemeClr val="tx1"/>
                </a:solidFill>
              </a:defRPr>
            </a:lvl1pPr>
          </a:lstStyle>
          <a:p>
            <a:pPr lvl="0"/>
            <a:r>
              <a:rPr lang="en-US" altLang="en-US" noProof="0"/>
              <a:t>Click to edit Master subtitle style</a:t>
            </a:r>
            <a:endParaRPr lang="en-AU" altLang="en-US" noProof="0" dirty="0"/>
          </a:p>
        </p:txBody>
      </p:sp>
      <p:sp>
        <p:nvSpPr>
          <p:cNvPr id="66563" name="Rectangle 3"/>
          <p:cNvSpPr>
            <a:spLocks noGrp="1" noChangeArrowheads="1"/>
          </p:cNvSpPr>
          <p:nvPr>
            <p:ph type="ctrTitle" hasCustomPrompt="1"/>
          </p:nvPr>
        </p:nvSpPr>
        <p:spPr>
          <a:xfrm>
            <a:off x="815414" y="1557190"/>
            <a:ext cx="9410700" cy="1366838"/>
          </a:xfrm>
          <a:prstGeom prst="rect">
            <a:avLst/>
          </a:prstGeom>
        </p:spPr>
        <p:txBody>
          <a:bodyPr/>
          <a:lstStyle>
            <a:lvl1pPr algn="l">
              <a:defRPr>
                <a:solidFill>
                  <a:srgbClr val="AF240D"/>
                </a:solidFill>
              </a:defRPr>
            </a:lvl1pPr>
          </a:lstStyle>
          <a:p>
            <a:pPr lvl="0"/>
            <a:r>
              <a:rPr lang="en-AU" altLang="en-US" noProof="0" dirty="0"/>
              <a:t>Lecture #: Part #</a:t>
            </a:r>
          </a:p>
        </p:txBody>
      </p:sp>
      <p:pic>
        <p:nvPicPr>
          <p:cNvPr id="13" name="Picture 12"/>
          <p:cNvPicPr/>
          <p:nvPr/>
        </p:nvPicPr>
        <p:blipFill>
          <a:blip r:embed="rId3"/>
          <a:stretch>
            <a:fillRect/>
          </a:stretch>
        </p:blipFill>
        <p:spPr>
          <a:xfrm>
            <a:off x="3599723" y="15148"/>
            <a:ext cx="4588933" cy="1270000"/>
          </a:xfrm>
          <a:prstGeom prst="rect">
            <a:avLst/>
          </a:prstGeom>
        </p:spPr>
      </p:pic>
    </p:spTree>
    <p:extLst>
      <p:ext uri="{BB962C8B-B14F-4D97-AF65-F5344CB8AC3E}">
        <p14:creationId xmlns:p14="http://schemas.microsoft.com/office/powerpoint/2010/main" val="356311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27648" y="116633"/>
            <a:ext cx="10515600" cy="615603"/>
          </a:xfrm>
        </p:spPr>
        <p:txBody>
          <a:bodyPr/>
          <a:lstStyle/>
          <a:p>
            <a:r>
              <a:rPr lang="en-US"/>
              <a:t>Click to edit Master title style</a:t>
            </a:r>
            <a:endParaRPr lang="en-AU" dirty="0"/>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1026271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0026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2">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hasCustomPrompt="1"/>
          </p:nvPr>
        </p:nvSpPr>
        <p:spPr>
          <a:xfrm>
            <a:off x="2831638" y="120161"/>
            <a:ext cx="9555421" cy="528731"/>
          </a:xfrm>
          <a:prstGeom prst="rect">
            <a:avLst/>
          </a:prstGeom>
        </p:spPr>
        <p:txBody>
          <a:bodyPr/>
          <a:lstStyle>
            <a:lvl1pPr>
              <a:defRPr/>
            </a:lvl1pPr>
          </a:lstStyle>
          <a:p>
            <a:r>
              <a:rPr lang="en-US" dirty="0"/>
              <a:t>Learning Objectives</a:t>
            </a:r>
            <a:endParaRPr lang="en-AU" dirty="0"/>
          </a:p>
        </p:txBody>
      </p:sp>
      <p:sp>
        <p:nvSpPr>
          <p:cNvPr id="39" name="Text Placeholder 38"/>
          <p:cNvSpPr>
            <a:spLocks noGrp="1"/>
          </p:cNvSpPr>
          <p:nvPr>
            <p:ph type="body" sz="quarter" idx="10"/>
          </p:nvPr>
        </p:nvSpPr>
        <p:spPr>
          <a:xfrm>
            <a:off x="1199456" y="1556793"/>
            <a:ext cx="10273208" cy="3745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0" name="Picture 39"/>
          <p:cNvPicPr/>
          <p:nvPr/>
        </p:nvPicPr>
        <p:blipFill>
          <a:blip r:embed="rId3"/>
          <a:stretch>
            <a:fillRect/>
          </a:stretch>
        </p:blipFill>
        <p:spPr>
          <a:xfrm>
            <a:off x="95505" y="103988"/>
            <a:ext cx="2207903" cy="440915"/>
          </a:xfrm>
          <a:prstGeom prst="rect">
            <a:avLst/>
          </a:prstGeom>
        </p:spPr>
      </p:pic>
    </p:spTree>
    <p:extLst>
      <p:ext uri="{BB962C8B-B14F-4D97-AF65-F5344CB8AC3E}">
        <p14:creationId xmlns:p14="http://schemas.microsoft.com/office/powerpoint/2010/main" val="332201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4587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3023659" y="116633"/>
            <a:ext cx="9168341"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90816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927648" y="122768"/>
            <a:ext cx="9313035" cy="497921"/>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47064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27648" y="22756"/>
            <a:ext cx="8928992" cy="741949"/>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78329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831637" y="116633"/>
            <a:ext cx="8928992"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84306860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2255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836712"/>
            <a:ext cx="3932767" cy="1220688"/>
          </a:xfrm>
          <a:prstGeom prst="rect">
            <a:avLst/>
          </a:prstGeo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348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E4E607-382A-4D99-9C15-CD37FE06CA77}"/>
              </a:ext>
            </a:extLst>
          </p:cNvPr>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2"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033"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0"/>
            <a:ext cx="163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dirty="0">
                <a:latin typeface="Tahoma" panose="020B0604030504040204" pitchFamily="34" charset="0"/>
              </a:rPr>
              <a:t>Holmes Institute Pathways</a:t>
            </a:r>
          </a:p>
        </p:txBody>
      </p:sp>
      <p:pic>
        <p:nvPicPr>
          <p:cNvPr id="10"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13">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14"/>
          <a:stretch>
            <a:fillRect/>
          </a:stretch>
        </p:blipFill>
        <p:spPr>
          <a:xfrm>
            <a:off x="95505" y="103988"/>
            <a:ext cx="2207903" cy="440915"/>
          </a:xfrm>
          <a:prstGeom prst="rect">
            <a:avLst/>
          </a:prstGeom>
        </p:spPr>
      </p:pic>
      <p:sp>
        <p:nvSpPr>
          <p:cNvPr id="7" name="Text Box 7">
            <a:extLst>
              <a:ext uri="{FF2B5EF4-FFF2-40B4-BE49-F238E27FC236}">
                <a16:creationId xmlns:a16="http://schemas.microsoft.com/office/drawing/2014/main" id="{E5546781-2D24-4626-AC44-3BF7F711653A}"/>
              </a:ext>
            </a:extLst>
          </p:cNvPr>
          <p:cNvSpPr txBox="1">
            <a:spLocks noChangeArrowheads="1"/>
          </p:cNvSpPr>
          <p:nvPr/>
        </p:nvSpPr>
        <p:spPr bwMode="auto">
          <a:xfrm>
            <a:off x="527051" y="6453189"/>
            <a:ext cx="336126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solidFill>
                  <a:schemeClr val="bg1"/>
                </a:solidFill>
                <a:latin typeface="Tahoma" panose="020B0604030504040204" pitchFamily="34" charset="0"/>
              </a:rPr>
              <a:t>Applied Business Statistics for Managers</a:t>
            </a:r>
          </a:p>
        </p:txBody>
      </p:sp>
      <p:sp>
        <p:nvSpPr>
          <p:cNvPr id="8"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9"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
        <p:nvSpPr>
          <p:cNvPr id="13"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4"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Tree>
    <p:extLst>
      <p:ext uri="{BB962C8B-B14F-4D97-AF65-F5344CB8AC3E}">
        <p14:creationId xmlns:p14="http://schemas.microsoft.com/office/powerpoint/2010/main" val="3324608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kern="1200">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panose="020B0604020202020204" pitchFamily="34" charset="0"/>
        </a:defRPr>
      </a:lvl2pPr>
      <a:lvl3pPr algn="l" rtl="0" eaLnBrk="1" fontAlgn="base" hangingPunct="1">
        <a:spcBef>
          <a:spcPct val="0"/>
        </a:spcBef>
        <a:spcAft>
          <a:spcPct val="0"/>
        </a:spcAft>
        <a:defRPr sz="3200" b="1">
          <a:solidFill>
            <a:schemeClr val="bg1"/>
          </a:solidFill>
          <a:latin typeface="Arial" panose="020B0604020202020204" pitchFamily="34" charset="0"/>
        </a:defRPr>
      </a:lvl3pPr>
      <a:lvl4pPr algn="l" rtl="0" eaLnBrk="1" fontAlgn="base" hangingPunct="1">
        <a:spcBef>
          <a:spcPct val="0"/>
        </a:spcBef>
        <a:spcAft>
          <a:spcPct val="0"/>
        </a:spcAft>
        <a:defRPr sz="3200" b="1">
          <a:solidFill>
            <a:schemeClr val="bg1"/>
          </a:solidFill>
          <a:latin typeface="Arial" panose="020B0604020202020204" pitchFamily="34" charset="0"/>
        </a:defRPr>
      </a:lvl4pPr>
      <a:lvl5pPr algn="l" rtl="0" eaLnBrk="1" fontAlgn="base" hangingPunct="1">
        <a:spcBef>
          <a:spcPct val="0"/>
        </a:spcBef>
        <a:spcAft>
          <a:spcPct val="0"/>
        </a:spcAft>
        <a:defRPr sz="3200" b="1">
          <a:solidFill>
            <a:schemeClr val="bg1"/>
          </a:solidFill>
          <a:latin typeface="Arial" panose="020B0604020202020204" pitchFamily="34" charset="0"/>
        </a:defRPr>
      </a:lvl5pPr>
      <a:lvl6pPr marL="457200" algn="l" rtl="0" eaLnBrk="1" fontAlgn="base" hangingPunct="1">
        <a:spcBef>
          <a:spcPct val="0"/>
        </a:spcBef>
        <a:spcAft>
          <a:spcPct val="0"/>
        </a:spcAft>
        <a:defRPr sz="3200" b="1">
          <a:solidFill>
            <a:schemeClr val="bg1"/>
          </a:solidFill>
          <a:latin typeface="Arial" panose="020B0604020202020204" pitchFamily="34" charset="0"/>
        </a:defRPr>
      </a:lvl6pPr>
      <a:lvl7pPr marL="914400" algn="l" rtl="0" eaLnBrk="1" fontAlgn="base" hangingPunct="1">
        <a:spcBef>
          <a:spcPct val="0"/>
        </a:spcBef>
        <a:spcAft>
          <a:spcPct val="0"/>
        </a:spcAft>
        <a:defRPr sz="3200" b="1">
          <a:solidFill>
            <a:schemeClr val="bg1"/>
          </a:solidFill>
          <a:latin typeface="Arial" panose="020B0604020202020204" pitchFamily="34" charset="0"/>
        </a:defRPr>
      </a:lvl7pPr>
      <a:lvl8pPr marL="1371600" algn="l" rtl="0" eaLnBrk="1" fontAlgn="base" hangingPunct="1">
        <a:spcBef>
          <a:spcPct val="0"/>
        </a:spcBef>
        <a:spcAft>
          <a:spcPct val="0"/>
        </a:spcAft>
        <a:defRPr sz="3200" b="1">
          <a:solidFill>
            <a:schemeClr val="bg1"/>
          </a:solidFill>
          <a:latin typeface="Arial" panose="020B0604020202020204" pitchFamily="34" charset="0"/>
        </a:defRPr>
      </a:lvl8pPr>
      <a:lvl9pPr marL="1828800" algn="l"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SzPct val="95000"/>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95000"/>
        <a:buFont typeface="Wingdings" panose="05000000000000000000" pitchFamily="2" charset="2"/>
        <a:buChar char="Ø"/>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B89612-F73D-4191-803A-F1219F8AA79F}"/>
              </a:ext>
            </a:extLst>
          </p:cNvPr>
          <p:cNvSpPr>
            <a:spLocks noGrp="1"/>
          </p:cNvSpPr>
          <p:nvPr>
            <p:ph type="subTitle" idx="1"/>
          </p:nvPr>
        </p:nvSpPr>
        <p:spPr/>
        <p:txBody>
          <a:bodyPr/>
          <a:lstStyle/>
          <a:p>
            <a:r>
              <a:rPr lang="en-GB" dirty="0"/>
              <a:t>WEEK 11 – PART 11b</a:t>
            </a:r>
          </a:p>
        </p:txBody>
      </p:sp>
      <p:sp>
        <p:nvSpPr>
          <p:cNvPr id="3" name="Title 2">
            <a:extLst>
              <a:ext uri="{FF2B5EF4-FFF2-40B4-BE49-F238E27FC236}">
                <a16:creationId xmlns:a16="http://schemas.microsoft.com/office/drawing/2014/main" id="{2287F354-CBDA-44E8-82DB-8136B07EE05E}"/>
              </a:ext>
            </a:extLst>
          </p:cNvPr>
          <p:cNvSpPr>
            <a:spLocks noGrp="1"/>
          </p:cNvSpPr>
          <p:nvPr>
            <p:ph type="ctrTitle"/>
          </p:nvPr>
        </p:nvSpPr>
        <p:spPr/>
        <p:txBody>
          <a:bodyPr/>
          <a:lstStyle/>
          <a:p>
            <a:r>
              <a:rPr lang="en-GB" sz="3200" dirty="0">
                <a:solidFill>
                  <a:srgbClr val="201F1E"/>
                </a:solidFill>
                <a:effectLst/>
                <a:latin typeface="Calibri" panose="020F0502020204030204" pitchFamily="34" charset="0"/>
                <a:ea typeface="Calibri" panose="020F0502020204030204" pitchFamily="34" charset="0"/>
              </a:rPr>
              <a:t>UF05-Critical Thinking</a:t>
            </a:r>
            <a:endParaRPr lang="en-GB" dirty="0"/>
          </a:p>
        </p:txBody>
      </p:sp>
      <p:pic>
        <p:nvPicPr>
          <p:cNvPr id="4" name="Audio 3">
            <a:hlinkClick r:id="" action="ppaction://media"/>
            <a:extLst>
              <a:ext uri="{FF2B5EF4-FFF2-40B4-BE49-F238E27FC236}">
                <a16:creationId xmlns:a16="http://schemas.microsoft.com/office/drawing/2014/main" id="{52ED1C7F-E88A-4542-B579-91FF959D7C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278029"/>
      </p:ext>
    </p:extLst>
  </p:cSld>
  <p:clrMapOvr>
    <a:masterClrMapping/>
  </p:clrMapOvr>
  <mc:AlternateContent xmlns:mc="http://schemas.openxmlformats.org/markup-compatibility/2006" xmlns:p14="http://schemas.microsoft.com/office/powerpoint/2010/main">
    <mc:Choice Requires="p14">
      <p:transition spd="slow" p14:dur="2000" advTm="30415"/>
    </mc:Choice>
    <mc:Fallback xmlns="">
      <p:transition spd="slow" advTm="3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66725" y="2219325"/>
            <a:ext cx="10880726" cy="3870327"/>
          </a:xfrm>
        </p:spPr>
        <p:style>
          <a:lnRef idx="2">
            <a:schemeClr val="accent6"/>
          </a:lnRef>
          <a:fillRef idx="1">
            <a:schemeClr val="lt1"/>
          </a:fillRef>
          <a:effectRef idx="0">
            <a:schemeClr val="accent6"/>
          </a:effectRef>
          <a:fontRef idx="minor">
            <a:schemeClr val="dk1"/>
          </a:fontRef>
        </p:style>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Everyday Reading   V  Critical Reading</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Purpose		</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kumimoji="0" lang="en-GB" b="0" i="0" strike="noStrike" kern="1200" cap="none" spc="0" normalizeH="0" baseline="0" noProof="0" dirty="0">
                <a:ln>
                  <a:noFill/>
                </a:ln>
                <a:solidFill>
                  <a:prstClr val="black"/>
                </a:solidFill>
                <a:effectLst/>
                <a:uLnTx/>
                <a:uFillTx/>
                <a:latin typeface="Calibri" panose="020F0502020204030204"/>
                <a:ea typeface="+mn-ea"/>
                <a:cs typeface="+mn-cs"/>
              </a:rPr>
              <a:t>Activity</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Focus</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Questions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41839F8-281C-4455-8C90-3B3B89C1FBF2}"/>
              </a:ext>
            </a:extLst>
          </p:cNvPr>
          <p:cNvSpPr txBox="1"/>
          <p:nvPr/>
        </p:nvSpPr>
        <p:spPr>
          <a:xfrm>
            <a:off x="3228975" y="3038475"/>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D19932E1-472A-4F8C-9F5C-A131A576C13E}"/>
              </a:ext>
            </a:extLst>
          </p:cNvPr>
          <p:cNvSpPr txBox="1"/>
          <p:nvPr/>
        </p:nvSpPr>
        <p:spPr>
          <a:xfrm>
            <a:off x="3295650" y="3038474"/>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57E606-B8DC-40BF-A660-AEAE5A290709}"/>
              </a:ext>
            </a:extLst>
          </p:cNvPr>
          <p:cNvSpPr/>
          <p:nvPr/>
        </p:nvSpPr>
        <p:spPr>
          <a:xfrm>
            <a:off x="3228975" y="2838450"/>
            <a:ext cx="2257425"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Arial"/>
                <a:ea typeface="+mn-ea"/>
                <a:cs typeface="+mn-cs"/>
              </a:rPr>
              <a:t>?</a:t>
            </a:r>
          </a:p>
        </p:txBody>
      </p:sp>
      <p:sp>
        <p:nvSpPr>
          <p:cNvPr id="12" name="Rectangle 11">
            <a:extLst>
              <a:ext uri="{FF2B5EF4-FFF2-40B4-BE49-F238E27FC236}">
                <a16:creationId xmlns:a16="http://schemas.microsoft.com/office/drawing/2014/main" id="{7733D662-EB88-408F-BE63-9CBBEB5BF588}"/>
              </a:ext>
            </a:extLst>
          </p:cNvPr>
          <p:cNvSpPr/>
          <p:nvPr/>
        </p:nvSpPr>
        <p:spPr>
          <a:xfrm>
            <a:off x="6292850" y="2838450"/>
            <a:ext cx="2257425"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Arial"/>
                <a:ea typeface="+mn-ea"/>
                <a:cs typeface="+mn-cs"/>
              </a:rPr>
              <a:t>?</a:t>
            </a:r>
          </a:p>
        </p:txBody>
      </p:sp>
      <p:pic>
        <p:nvPicPr>
          <p:cNvPr id="4" name="Audio 3">
            <a:hlinkClick r:id="" action="ppaction://media"/>
            <a:extLst>
              <a:ext uri="{FF2B5EF4-FFF2-40B4-BE49-F238E27FC236}">
                <a16:creationId xmlns:a16="http://schemas.microsoft.com/office/drawing/2014/main" id="{3B0D9378-BC66-4F94-A221-26D0E3E2F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91855880"/>
      </p:ext>
    </p:extLst>
  </p:cSld>
  <p:clrMapOvr>
    <a:masterClrMapping/>
  </p:clrMapOvr>
  <mc:AlternateContent xmlns:mc="http://schemas.openxmlformats.org/markup-compatibility/2006" xmlns:p14="http://schemas.microsoft.com/office/powerpoint/2010/main">
    <mc:Choice Requires="p14">
      <p:transition spd="slow" p14:dur="2000" advTm="145551"/>
    </mc:Choice>
    <mc:Fallback xmlns="">
      <p:transition spd="slow" advTm="14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66725" y="2219325"/>
            <a:ext cx="10880726" cy="3870327"/>
          </a:xfrm>
        </p:spPr>
        <p:style>
          <a:lnRef idx="2">
            <a:schemeClr val="accent6"/>
          </a:lnRef>
          <a:fillRef idx="1">
            <a:schemeClr val="lt1"/>
          </a:fillRef>
          <a:effectRef idx="0">
            <a:schemeClr val="accent6"/>
          </a:effectRef>
          <a:fontRef idx="minor">
            <a:schemeClr val="dk1"/>
          </a:fontRef>
        </p:style>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Everyday Reading   V  Critical Reading</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Purpose		</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kumimoji="0" lang="en-GB" b="0" i="0" strike="noStrike" kern="1200" cap="none" spc="0" normalizeH="0" baseline="0" noProof="0" dirty="0">
                <a:ln>
                  <a:noFill/>
                </a:ln>
                <a:solidFill>
                  <a:prstClr val="black"/>
                </a:solidFill>
                <a:effectLst/>
                <a:uLnTx/>
                <a:uFillTx/>
                <a:latin typeface="Calibri" panose="020F0502020204030204"/>
                <a:ea typeface="+mn-ea"/>
                <a:cs typeface="+mn-cs"/>
              </a:rPr>
              <a:t>Activity</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Focus</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Questions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41839F8-281C-4455-8C90-3B3B89C1FBF2}"/>
              </a:ext>
            </a:extLst>
          </p:cNvPr>
          <p:cNvSpPr txBox="1"/>
          <p:nvPr/>
        </p:nvSpPr>
        <p:spPr>
          <a:xfrm>
            <a:off x="3228975" y="3038475"/>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D19932E1-472A-4F8C-9F5C-A131A576C13E}"/>
              </a:ext>
            </a:extLst>
          </p:cNvPr>
          <p:cNvSpPr txBox="1"/>
          <p:nvPr/>
        </p:nvSpPr>
        <p:spPr>
          <a:xfrm>
            <a:off x="3295650" y="3038474"/>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57E606-B8DC-40BF-A660-AEAE5A290709}"/>
              </a:ext>
            </a:extLst>
          </p:cNvPr>
          <p:cNvSpPr/>
          <p:nvPr/>
        </p:nvSpPr>
        <p:spPr>
          <a:xfrm>
            <a:off x="2438400" y="2838450"/>
            <a:ext cx="3460751"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get a basic understanding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Absorbing/understanding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says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is the text saying?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information can I gather?</a:t>
            </a:r>
          </a:p>
        </p:txBody>
      </p:sp>
      <p:sp>
        <p:nvSpPr>
          <p:cNvPr id="12" name="Rectangle 11">
            <a:extLst>
              <a:ext uri="{FF2B5EF4-FFF2-40B4-BE49-F238E27FC236}">
                <a16:creationId xmlns:a16="http://schemas.microsoft.com/office/drawing/2014/main" id="{7733D662-EB88-408F-BE63-9CBBEB5BF588}"/>
              </a:ext>
            </a:extLst>
          </p:cNvPr>
          <p:cNvSpPr/>
          <p:nvPr/>
        </p:nvSpPr>
        <p:spPr>
          <a:xfrm>
            <a:off x="6292850" y="2838450"/>
            <a:ext cx="2257425"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Arial"/>
                <a:ea typeface="+mn-ea"/>
                <a:cs typeface="+mn-cs"/>
              </a:rPr>
              <a:t>?</a:t>
            </a:r>
          </a:p>
        </p:txBody>
      </p:sp>
      <p:pic>
        <p:nvPicPr>
          <p:cNvPr id="4" name="Audio 3">
            <a:hlinkClick r:id="" action="ppaction://media"/>
            <a:extLst>
              <a:ext uri="{FF2B5EF4-FFF2-40B4-BE49-F238E27FC236}">
                <a16:creationId xmlns:a16="http://schemas.microsoft.com/office/drawing/2014/main" id="{29C26D65-4927-4FC7-A09B-911F0045B7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53372983"/>
      </p:ext>
    </p:extLst>
  </p:cSld>
  <p:clrMapOvr>
    <a:masterClrMapping/>
  </p:clrMapOvr>
  <mc:AlternateContent xmlns:mc="http://schemas.openxmlformats.org/markup-compatibility/2006" xmlns:p14="http://schemas.microsoft.com/office/powerpoint/2010/main">
    <mc:Choice Requires="p14">
      <p:transition spd="slow" p14:dur="2000" advTm="119674"/>
    </mc:Choice>
    <mc:Fallback xmlns="">
      <p:transition spd="slow" advTm="11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66725" y="2219325"/>
            <a:ext cx="10880726" cy="3870327"/>
          </a:xfrm>
        </p:spPr>
        <p:style>
          <a:lnRef idx="2">
            <a:schemeClr val="accent6"/>
          </a:lnRef>
          <a:fillRef idx="1">
            <a:schemeClr val="lt1"/>
          </a:fillRef>
          <a:effectRef idx="0">
            <a:schemeClr val="accent6"/>
          </a:effectRef>
          <a:fontRef idx="minor">
            <a:schemeClr val="dk1"/>
          </a:fontRef>
        </p:style>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Everyday Reading   V  Critical Reading</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Purpose		</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kumimoji="0" lang="en-GB" b="0" i="0" strike="noStrike" kern="1200" cap="none" spc="0" normalizeH="0" baseline="0" noProof="0" dirty="0">
                <a:ln>
                  <a:noFill/>
                </a:ln>
                <a:solidFill>
                  <a:prstClr val="black"/>
                </a:solidFill>
                <a:effectLst/>
                <a:uLnTx/>
                <a:uFillTx/>
                <a:latin typeface="Calibri" panose="020F0502020204030204"/>
                <a:ea typeface="+mn-ea"/>
                <a:cs typeface="+mn-cs"/>
              </a:rPr>
              <a:t>Activity</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Focus</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Questions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41839F8-281C-4455-8C90-3B3B89C1FBF2}"/>
              </a:ext>
            </a:extLst>
          </p:cNvPr>
          <p:cNvSpPr txBox="1"/>
          <p:nvPr/>
        </p:nvSpPr>
        <p:spPr>
          <a:xfrm>
            <a:off x="3228975" y="3038475"/>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D19932E1-472A-4F8C-9F5C-A131A576C13E}"/>
              </a:ext>
            </a:extLst>
          </p:cNvPr>
          <p:cNvSpPr txBox="1"/>
          <p:nvPr/>
        </p:nvSpPr>
        <p:spPr>
          <a:xfrm>
            <a:off x="3295650" y="3038474"/>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57E606-B8DC-40BF-A660-AEAE5A290709}"/>
              </a:ext>
            </a:extLst>
          </p:cNvPr>
          <p:cNvSpPr/>
          <p:nvPr/>
        </p:nvSpPr>
        <p:spPr>
          <a:xfrm>
            <a:off x="2438400" y="2838450"/>
            <a:ext cx="3460751"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get a basic understanding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Absorbing/understanding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says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is the text saying?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information can I gather?</a:t>
            </a:r>
          </a:p>
        </p:txBody>
      </p:sp>
      <p:sp>
        <p:nvSpPr>
          <p:cNvPr id="12" name="Rectangle 11">
            <a:extLst>
              <a:ext uri="{FF2B5EF4-FFF2-40B4-BE49-F238E27FC236}">
                <a16:creationId xmlns:a16="http://schemas.microsoft.com/office/drawing/2014/main" id="{7733D662-EB88-408F-BE63-9CBBEB5BF588}"/>
              </a:ext>
            </a:extLst>
          </p:cNvPr>
          <p:cNvSpPr/>
          <p:nvPr/>
        </p:nvSpPr>
        <p:spPr>
          <a:xfrm>
            <a:off x="6292850" y="2838450"/>
            <a:ext cx="2257425"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Arial"/>
                <a:ea typeface="+mn-ea"/>
                <a:cs typeface="+mn-cs"/>
              </a:rPr>
              <a:t>?</a:t>
            </a:r>
          </a:p>
        </p:txBody>
      </p:sp>
      <p:pic>
        <p:nvPicPr>
          <p:cNvPr id="4" name="Audio 3">
            <a:hlinkClick r:id="" action="ppaction://media"/>
            <a:extLst>
              <a:ext uri="{FF2B5EF4-FFF2-40B4-BE49-F238E27FC236}">
                <a16:creationId xmlns:a16="http://schemas.microsoft.com/office/drawing/2014/main" id="{13CB30FE-89FF-43F1-AE6B-E7C7521F14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48135334"/>
      </p:ext>
    </p:extLst>
  </p:cSld>
  <p:clrMapOvr>
    <a:masterClrMapping/>
  </p:clrMapOvr>
  <mc:AlternateContent xmlns:mc="http://schemas.openxmlformats.org/markup-compatibility/2006" xmlns:p14="http://schemas.microsoft.com/office/powerpoint/2010/main">
    <mc:Choice Requires="p14">
      <p:transition spd="slow" p14:dur="2000" advTm="121688"/>
    </mc:Choice>
    <mc:Fallback xmlns="">
      <p:transition spd="slow" advTm="12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66725" y="2219325"/>
            <a:ext cx="10880726" cy="3870327"/>
          </a:xfrm>
        </p:spPr>
        <p:style>
          <a:lnRef idx="2">
            <a:schemeClr val="accent6"/>
          </a:lnRef>
          <a:fillRef idx="1">
            <a:schemeClr val="lt1"/>
          </a:fillRef>
          <a:effectRef idx="0">
            <a:schemeClr val="accent6"/>
          </a:effectRef>
          <a:fontRef idx="minor">
            <a:schemeClr val="dk1"/>
          </a:fontRef>
        </p:style>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Everyday Reading   V  Critical Reading</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Purpose		</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kumimoji="0" lang="en-GB" b="0" i="0" strike="noStrike" kern="1200" cap="none" spc="0" normalizeH="0" baseline="0" noProof="0" dirty="0">
                <a:ln>
                  <a:noFill/>
                </a:ln>
                <a:solidFill>
                  <a:prstClr val="black"/>
                </a:solidFill>
                <a:effectLst/>
                <a:uLnTx/>
                <a:uFillTx/>
                <a:latin typeface="Calibri" panose="020F0502020204030204"/>
                <a:ea typeface="+mn-ea"/>
                <a:cs typeface="+mn-cs"/>
              </a:rPr>
              <a:t>Activity</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Focus</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Questions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41839F8-281C-4455-8C90-3B3B89C1FBF2}"/>
              </a:ext>
            </a:extLst>
          </p:cNvPr>
          <p:cNvSpPr txBox="1"/>
          <p:nvPr/>
        </p:nvSpPr>
        <p:spPr>
          <a:xfrm>
            <a:off x="3228975" y="3038475"/>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D19932E1-472A-4F8C-9F5C-A131A576C13E}"/>
              </a:ext>
            </a:extLst>
          </p:cNvPr>
          <p:cNvSpPr txBox="1"/>
          <p:nvPr/>
        </p:nvSpPr>
        <p:spPr>
          <a:xfrm>
            <a:off x="3295650" y="3038474"/>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57E606-B8DC-40BF-A660-AEAE5A290709}"/>
              </a:ext>
            </a:extLst>
          </p:cNvPr>
          <p:cNvSpPr/>
          <p:nvPr/>
        </p:nvSpPr>
        <p:spPr>
          <a:xfrm>
            <a:off x="2438400" y="2838450"/>
            <a:ext cx="3460751"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get a basic understanding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Absorbing/understanding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says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is the text saying?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information can I gather?</a:t>
            </a:r>
          </a:p>
        </p:txBody>
      </p:sp>
      <p:sp>
        <p:nvSpPr>
          <p:cNvPr id="12" name="Rectangle 11">
            <a:extLst>
              <a:ext uri="{FF2B5EF4-FFF2-40B4-BE49-F238E27FC236}">
                <a16:creationId xmlns:a16="http://schemas.microsoft.com/office/drawing/2014/main" id="{7733D662-EB88-408F-BE63-9CBBEB5BF588}"/>
              </a:ext>
            </a:extLst>
          </p:cNvPr>
          <p:cNvSpPr/>
          <p:nvPr/>
        </p:nvSpPr>
        <p:spPr>
          <a:xfrm>
            <a:off x="6292850" y="2838450"/>
            <a:ext cx="4298950" cy="192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form judgements about how a text works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Analysing/interpreting/evaluating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does and means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How does the text work?  What kinds of reasoning and evidence are used?</a:t>
            </a:r>
          </a:p>
        </p:txBody>
      </p:sp>
      <p:pic>
        <p:nvPicPr>
          <p:cNvPr id="4" name="Audio 3">
            <a:hlinkClick r:id="" action="ppaction://media"/>
            <a:extLst>
              <a:ext uri="{FF2B5EF4-FFF2-40B4-BE49-F238E27FC236}">
                <a16:creationId xmlns:a16="http://schemas.microsoft.com/office/drawing/2014/main" id="{0F8A7ACE-E8CF-4638-8341-B0F186383C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0354344"/>
      </p:ext>
    </p:extLst>
  </p:cSld>
  <p:clrMapOvr>
    <a:masterClrMapping/>
  </p:clrMapOvr>
  <mc:AlternateContent xmlns:mc="http://schemas.openxmlformats.org/markup-compatibility/2006" xmlns:p14="http://schemas.microsoft.com/office/powerpoint/2010/main">
    <mc:Choice Requires="p14">
      <p:transition spd="slow" p14:dur="2000" advTm="106657"/>
    </mc:Choice>
    <mc:Fallback xmlns="">
      <p:transition spd="slow" advTm="10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66724" y="2219325"/>
            <a:ext cx="11649075" cy="3870327"/>
          </a:xfrm>
        </p:spPr>
        <p:style>
          <a:lnRef idx="2">
            <a:schemeClr val="accent6"/>
          </a:lnRef>
          <a:fillRef idx="1">
            <a:schemeClr val="lt1"/>
          </a:fillRef>
          <a:effectRef idx="0">
            <a:schemeClr val="accent6"/>
          </a:effectRef>
          <a:fontRef idx="minor">
            <a:schemeClr val="dk1"/>
          </a:fontRef>
        </p:style>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Everyday Reading   V  Critical Reading</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Purpose		</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kumimoji="0" lang="en-GB" b="0" i="0" strike="noStrike" kern="1200" cap="none" spc="0" normalizeH="0" baseline="0" noProof="0" dirty="0">
                <a:ln>
                  <a:noFill/>
                </a:ln>
                <a:solidFill>
                  <a:prstClr val="black"/>
                </a:solidFill>
                <a:effectLst/>
                <a:uLnTx/>
                <a:uFillTx/>
                <a:latin typeface="Calibri" panose="020F0502020204030204"/>
                <a:ea typeface="+mn-ea"/>
                <a:cs typeface="+mn-cs"/>
              </a:rPr>
              <a:t>Activity</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Focus</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Questions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dirty="0">
                <a:solidFill>
                  <a:prstClr val="black"/>
                </a:solidFill>
                <a:latin typeface="Calibri" panose="020F0502020204030204"/>
              </a:rPr>
              <a:t>5.</a:t>
            </a:r>
            <a:r>
              <a:rPr lang="en-GB" dirty="0">
                <a:solidFill>
                  <a:prstClr val="black"/>
                </a:solidFill>
                <a:highlight>
                  <a:srgbClr val="FFFF00"/>
                </a:highlight>
                <a:latin typeface="Calibri" panose="020F0502020204030204"/>
              </a:rPr>
              <a:t>Direction</a:t>
            </a:r>
            <a:r>
              <a:rPr lang="en-GB" dirty="0">
                <a:solidFill>
                  <a:prstClr val="black"/>
                </a:solidFill>
                <a:latin typeface="Calibri" panose="020F0502020204030204"/>
              </a:rPr>
              <a:t>  		?			                      		?</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41839F8-281C-4455-8C90-3B3B89C1FBF2}"/>
              </a:ext>
            </a:extLst>
          </p:cNvPr>
          <p:cNvSpPr txBox="1"/>
          <p:nvPr/>
        </p:nvSpPr>
        <p:spPr>
          <a:xfrm>
            <a:off x="3228975" y="3038475"/>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D19932E1-472A-4F8C-9F5C-A131A576C13E}"/>
              </a:ext>
            </a:extLst>
          </p:cNvPr>
          <p:cNvSpPr txBox="1"/>
          <p:nvPr/>
        </p:nvSpPr>
        <p:spPr>
          <a:xfrm>
            <a:off x="3295650" y="3038474"/>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57E606-B8DC-40BF-A660-AEAE5A290709}"/>
              </a:ext>
            </a:extLst>
          </p:cNvPr>
          <p:cNvSpPr/>
          <p:nvPr/>
        </p:nvSpPr>
        <p:spPr>
          <a:xfrm>
            <a:off x="2438400" y="2838450"/>
            <a:ext cx="3460751"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get a basic understanding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Absorbing/understanding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says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is the text saying?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information can I gather?</a:t>
            </a:r>
          </a:p>
        </p:txBody>
      </p:sp>
      <p:sp>
        <p:nvSpPr>
          <p:cNvPr id="12" name="Rectangle 11">
            <a:extLst>
              <a:ext uri="{FF2B5EF4-FFF2-40B4-BE49-F238E27FC236}">
                <a16:creationId xmlns:a16="http://schemas.microsoft.com/office/drawing/2014/main" id="{7733D662-EB88-408F-BE63-9CBBEB5BF588}"/>
              </a:ext>
            </a:extLst>
          </p:cNvPr>
          <p:cNvSpPr/>
          <p:nvPr/>
        </p:nvSpPr>
        <p:spPr>
          <a:xfrm>
            <a:off x="6292850" y="2838450"/>
            <a:ext cx="4298950" cy="192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form judgements about how a text works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Analysing/interpreting/evaluating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does and means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How does the text work?  What kinds of reasoning and evidence are used?</a:t>
            </a:r>
          </a:p>
        </p:txBody>
      </p:sp>
      <p:sp>
        <p:nvSpPr>
          <p:cNvPr id="4" name="Arrow: Right 3">
            <a:extLst>
              <a:ext uri="{FF2B5EF4-FFF2-40B4-BE49-F238E27FC236}">
                <a16:creationId xmlns:a16="http://schemas.microsoft.com/office/drawing/2014/main" id="{C32B485B-3217-4068-B7DD-DD6E5A0FED07}"/>
              </a:ext>
            </a:extLst>
          </p:cNvPr>
          <p:cNvSpPr/>
          <p:nvPr/>
        </p:nvSpPr>
        <p:spPr>
          <a:xfrm>
            <a:off x="4001833" y="49678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Left 4">
            <a:extLst>
              <a:ext uri="{FF2B5EF4-FFF2-40B4-BE49-F238E27FC236}">
                <a16:creationId xmlns:a16="http://schemas.microsoft.com/office/drawing/2014/main" id="{43525BC3-8DA2-481A-AD5C-200C602E9C99}"/>
              </a:ext>
            </a:extLst>
          </p:cNvPr>
          <p:cNvSpPr/>
          <p:nvPr/>
        </p:nvSpPr>
        <p:spPr>
          <a:xfrm>
            <a:off x="7211761" y="496785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Audio 6">
            <a:hlinkClick r:id="" action="ppaction://media"/>
            <a:extLst>
              <a:ext uri="{FF2B5EF4-FFF2-40B4-BE49-F238E27FC236}">
                <a16:creationId xmlns:a16="http://schemas.microsoft.com/office/drawing/2014/main" id="{9E692410-E143-4E5C-9DA0-9F5024A6E9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01328147"/>
      </p:ext>
    </p:extLst>
  </p:cSld>
  <p:clrMapOvr>
    <a:masterClrMapping/>
  </p:clrMapOvr>
  <mc:AlternateContent xmlns:mc="http://schemas.openxmlformats.org/markup-compatibility/2006" xmlns:p14="http://schemas.microsoft.com/office/powerpoint/2010/main">
    <mc:Choice Requires="p14">
      <p:transition spd="slow" p14:dur="2000" advTm="88910"/>
    </mc:Choice>
    <mc:Fallback xmlns="">
      <p:transition spd="slow" advTm="88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466724" y="2219325"/>
            <a:ext cx="11649075" cy="3870327"/>
          </a:xfrm>
        </p:spPr>
        <p:style>
          <a:lnRef idx="2">
            <a:schemeClr val="accent6"/>
          </a:lnRef>
          <a:fillRef idx="1">
            <a:schemeClr val="lt1"/>
          </a:fillRef>
          <a:effectRef idx="0">
            <a:schemeClr val="accent6"/>
          </a:effectRef>
          <a:fontRef idx="minor">
            <a:schemeClr val="dk1"/>
          </a:fontRef>
        </p:style>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Everyday Reading   V  Critical Reading</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Purpose		</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kumimoji="0" lang="en-GB" b="0" i="0" strike="noStrike" kern="1200" cap="none" spc="0" normalizeH="0" baseline="0" noProof="0" dirty="0">
                <a:ln>
                  <a:noFill/>
                </a:ln>
                <a:solidFill>
                  <a:prstClr val="black"/>
                </a:solidFill>
                <a:effectLst/>
                <a:uLnTx/>
                <a:uFillTx/>
                <a:latin typeface="Calibri" panose="020F0502020204030204"/>
                <a:ea typeface="+mn-ea"/>
                <a:cs typeface="+mn-cs"/>
              </a:rPr>
              <a:t>Activity</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Focus</a:t>
            </a:r>
          </a:p>
          <a:p>
            <a:pPr marL="457200" marR="0" lvl="0" indent="-457200" defTabSz="914400" rtl="0" eaLnBrk="1" fontAlgn="auto" latinLnBrk="0" hangingPunct="1">
              <a:lnSpc>
                <a:spcPct val="90000"/>
              </a:lnSpc>
              <a:spcBef>
                <a:spcPts val="1000"/>
              </a:spcBef>
              <a:spcAft>
                <a:spcPts val="0"/>
              </a:spcAft>
              <a:buClrTx/>
              <a:buSzTx/>
              <a:buAutoNum type="arabicPeriod"/>
              <a:tabLst/>
              <a:defRPr/>
            </a:pPr>
            <a:r>
              <a:rPr lang="en-GB" dirty="0">
                <a:solidFill>
                  <a:prstClr val="black"/>
                </a:solidFill>
                <a:latin typeface="Calibri" panose="020F0502020204030204"/>
              </a:rPr>
              <a:t>Questions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dirty="0">
                <a:solidFill>
                  <a:prstClr val="black"/>
                </a:solidFill>
                <a:latin typeface="Calibri" panose="020F0502020204030204"/>
              </a:rPr>
              <a:t>5.</a:t>
            </a:r>
            <a:r>
              <a:rPr lang="en-GB" dirty="0">
                <a:solidFill>
                  <a:prstClr val="black"/>
                </a:solidFill>
                <a:highlight>
                  <a:srgbClr val="FFFF00"/>
                </a:highlight>
                <a:latin typeface="Calibri" panose="020F0502020204030204"/>
              </a:rPr>
              <a:t>Direction</a:t>
            </a:r>
            <a:r>
              <a:rPr lang="en-GB" dirty="0">
                <a:solidFill>
                  <a:prstClr val="black"/>
                </a:solidFill>
                <a:latin typeface="Calibri" panose="020F0502020204030204"/>
              </a:rPr>
              <a:t>  WITH the text					AGAINST the text</a:t>
            </a:r>
          </a:p>
          <a:p>
            <a:pPr marR="0" lvl="0" defTabSz="914400" rtl="0" eaLnBrk="1" fontAlgn="auto" latinLnBrk="0" hangingPunct="1">
              <a:lnSpc>
                <a:spcPct val="90000"/>
              </a:lnSpc>
              <a:spcBef>
                <a:spcPts val="1000"/>
              </a:spcBef>
              <a:spcAft>
                <a:spcPts val="0"/>
              </a:spcAft>
              <a:buClrTx/>
              <a:buSzTx/>
              <a:tabLst/>
              <a:defRPr/>
            </a:pPr>
            <a:r>
              <a:rPr lang="en-GB" dirty="0">
                <a:solidFill>
                  <a:prstClr val="black"/>
                </a:solidFill>
                <a:latin typeface="Calibri" panose="020F0502020204030204"/>
              </a:rPr>
              <a:t>                      (simply accepting it is right)             (questioning the arguments and assumptions)</a:t>
            </a:r>
            <a:endParaRPr kumimoji="0" lang="en-GB" b="0" i="0"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41839F8-281C-4455-8C90-3B3B89C1FBF2}"/>
              </a:ext>
            </a:extLst>
          </p:cNvPr>
          <p:cNvSpPr txBox="1"/>
          <p:nvPr/>
        </p:nvSpPr>
        <p:spPr>
          <a:xfrm>
            <a:off x="3228975" y="3038475"/>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D19932E1-472A-4F8C-9F5C-A131A576C13E}"/>
              </a:ext>
            </a:extLst>
          </p:cNvPr>
          <p:cNvSpPr txBox="1"/>
          <p:nvPr/>
        </p:nvSpPr>
        <p:spPr>
          <a:xfrm>
            <a:off x="3295650" y="3038474"/>
            <a:ext cx="2524125" cy="14192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57E606-B8DC-40BF-A660-AEAE5A290709}"/>
              </a:ext>
            </a:extLst>
          </p:cNvPr>
          <p:cNvSpPr/>
          <p:nvPr/>
        </p:nvSpPr>
        <p:spPr>
          <a:xfrm>
            <a:off x="2438400" y="2838450"/>
            <a:ext cx="3460751"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get a basic understanding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Absorbing/understanding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says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is the text saying?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information can I gather?</a:t>
            </a:r>
          </a:p>
        </p:txBody>
      </p:sp>
      <p:sp>
        <p:nvSpPr>
          <p:cNvPr id="12" name="Rectangle 11">
            <a:extLst>
              <a:ext uri="{FF2B5EF4-FFF2-40B4-BE49-F238E27FC236}">
                <a16:creationId xmlns:a16="http://schemas.microsoft.com/office/drawing/2014/main" id="{7733D662-EB88-408F-BE63-9CBBEB5BF588}"/>
              </a:ext>
            </a:extLst>
          </p:cNvPr>
          <p:cNvSpPr/>
          <p:nvPr/>
        </p:nvSpPr>
        <p:spPr>
          <a:xfrm>
            <a:off x="6292850" y="2838450"/>
            <a:ext cx="4298950" cy="192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To form judgements about how a text works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Analysing/interpreting/evaluating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a text does and means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How does the text work?  What kinds of reasoning and evidence are used?</a:t>
            </a:r>
          </a:p>
        </p:txBody>
      </p:sp>
      <p:sp>
        <p:nvSpPr>
          <p:cNvPr id="4" name="Arrow: Right 3">
            <a:extLst>
              <a:ext uri="{FF2B5EF4-FFF2-40B4-BE49-F238E27FC236}">
                <a16:creationId xmlns:a16="http://schemas.microsoft.com/office/drawing/2014/main" id="{C32B485B-3217-4068-B7DD-DD6E5A0FED07}"/>
              </a:ext>
            </a:extLst>
          </p:cNvPr>
          <p:cNvSpPr/>
          <p:nvPr/>
        </p:nvSpPr>
        <p:spPr>
          <a:xfrm>
            <a:off x="4001833" y="49678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Left 4">
            <a:extLst>
              <a:ext uri="{FF2B5EF4-FFF2-40B4-BE49-F238E27FC236}">
                <a16:creationId xmlns:a16="http://schemas.microsoft.com/office/drawing/2014/main" id="{43525BC3-8DA2-481A-AD5C-200C602E9C99}"/>
              </a:ext>
            </a:extLst>
          </p:cNvPr>
          <p:cNvSpPr/>
          <p:nvPr/>
        </p:nvSpPr>
        <p:spPr>
          <a:xfrm>
            <a:off x="6722557" y="496785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Audio 6">
            <a:hlinkClick r:id="" action="ppaction://media"/>
            <a:extLst>
              <a:ext uri="{FF2B5EF4-FFF2-40B4-BE49-F238E27FC236}">
                <a16:creationId xmlns:a16="http://schemas.microsoft.com/office/drawing/2014/main" id="{B02499C8-8537-4452-8904-B4271F6535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5228544"/>
      </p:ext>
    </p:extLst>
  </p:cSld>
  <p:clrMapOvr>
    <a:masterClrMapping/>
  </p:clrMapOvr>
  <mc:AlternateContent xmlns:mc="http://schemas.openxmlformats.org/markup-compatibility/2006" xmlns:p14="http://schemas.microsoft.com/office/powerpoint/2010/main">
    <mc:Choice Requires="p14">
      <p:transition spd="slow" p14:dur="2000" advTm="202711"/>
    </mc:Choice>
    <mc:Fallback xmlns="">
      <p:transition spd="slow" advTm="20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924559"/>
            <a:ext cx="10172699" cy="1828801"/>
          </a:xfrm>
        </p:spPr>
        <p:txBody>
          <a:bodyPr/>
          <a:lstStyle/>
          <a:p>
            <a:r>
              <a:rPr lang="en-GB" sz="5400" b="0" dirty="0">
                <a:solidFill>
                  <a:schemeClr val="tx1"/>
                </a:solidFill>
                <a:latin typeface="Calibri" panose="020F0502020204030204" pitchFamily="34" charset="0"/>
                <a:cs typeface="Calibri" panose="020F0502020204030204" pitchFamily="34" charset="0"/>
              </a:rPr>
              <a:t>What is Critical Reading?</a:t>
            </a:r>
            <a:br>
              <a:rPr lang="en-GB" sz="5400" b="0" dirty="0">
                <a:solidFill>
                  <a:schemeClr val="tx1"/>
                </a:solidFill>
                <a:latin typeface="Calibri" panose="020F0502020204030204" pitchFamily="34" charset="0"/>
                <a:cs typeface="Calibri" panose="020F0502020204030204" pitchFamily="34" charset="0"/>
              </a:rPr>
            </a:br>
            <a:r>
              <a:rPr lang="en-GB" sz="5400" b="0" dirty="0">
                <a:solidFill>
                  <a:schemeClr val="tx1"/>
                </a:solidFill>
                <a:latin typeface="Calibri" panose="020F0502020204030204" pitchFamily="34" charset="0"/>
                <a:cs typeface="Calibri" panose="020F0502020204030204" pitchFamily="34" charset="0"/>
              </a:rPr>
              <a:t>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2611" y="2400301"/>
            <a:ext cx="10642600" cy="374650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Review your definition in two sentences</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026" name="Picture 2" descr="Image result for reading">
            <a:extLst>
              <a:ext uri="{FF2B5EF4-FFF2-40B4-BE49-F238E27FC236}">
                <a16:creationId xmlns:a16="http://schemas.microsoft.com/office/drawing/2014/main" id="{3523B216-75DE-4C46-91D8-79A1AF0DD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108" y="2863851"/>
            <a:ext cx="370522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24E8A59-21B2-499A-8BA1-13A30ECBD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3608757"/>
      </p:ext>
    </p:extLst>
  </p:cSld>
  <p:clrMapOvr>
    <a:masterClrMapping/>
  </p:clrMapOvr>
  <mc:AlternateContent xmlns:mc="http://schemas.openxmlformats.org/markup-compatibility/2006" xmlns:p14="http://schemas.microsoft.com/office/powerpoint/2010/main">
    <mc:Choice Requires="p14">
      <p:transition spd="slow" p14:dur="2000" advTm="116914"/>
    </mc:Choice>
    <mc:Fallback xmlns="">
      <p:transition spd="slow" advTm="11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Conclusions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362200"/>
            <a:ext cx="10515600" cy="3727451"/>
          </a:xfrm>
        </p:spPr>
        <p:txBody>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GB" sz="2800" dirty="0">
                <a:solidFill>
                  <a:prstClr val="black"/>
                </a:solidFill>
                <a:latin typeface="Calibri" panose="020F0502020204030204"/>
              </a:rPr>
              <a:t>Critical Reading is significantly different from everyday reading</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Critical Reading is likely to be slower and take longer as it is a more in-depth process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GB" sz="2800" dirty="0">
                <a:solidFill>
                  <a:prstClr val="black"/>
                </a:solidFill>
                <a:latin typeface="Calibri" panose="020F0502020204030204"/>
              </a:rPr>
              <a:t>Critical Reading involves analysing the text, examining its parts.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GB" sz="2800" dirty="0">
                <a:solidFill>
                  <a:prstClr val="black"/>
                </a:solidFill>
                <a:latin typeface="Calibri" panose="020F0502020204030204"/>
              </a:rPr>
              <a:t>Reading critically involves a range of activities such as analysing, questioning and evaluating</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Ever</a:t>
            </a:r>
            <a:r>
              <a:rPr lang="en-GB" sz="2800" dirty="0" err="1">
                <a:solidFill>
                  <a:prstClr val="black"/>
                </a:solidFill>
                <a:latin typeface="Calibri" panose="020F0502020204030204"/>
              </a:rPr>
              <a:t>yday</a:t>
            </a:r>
            <a:r>
              <a:rPr lang="en-GB" sz="2800" dirty="0">
                <a:solidFill>
                  <a:prstClr val="black"/>
                </a:solidFill>
                <a:latin typeface="Calibri" panose="020F0502020204030204"/>
              </a:rPr>
              <a:t> reading is a more passive form of reading whereas Critical Reading takes a much more active approach.</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E46E3FB2-A08D-41AB-BECD-2482F57A2C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5359870"/>
      </p:ext>
    </p:extLst>
  </p:cSld>
  <p:clrMapOvr>
    <a:masterClrMapping/>
  </p:clrMapOvr>
  <mc:AlternateContent xmlns:mc="http://schemas.openxmlformats.org/markup-compatibility/2006" xmlns:p14="http://schemas.microsoft.com/office/powerpoint/2010/main">
    <mc:Choice Requires="p14">
      <p:transition spd="slow" p14:dur="2000" advTm="182005"/>
    </mc:Choice>
    <mc:Fallback xmlns="">
      <p:transition spd="slow" advTm="182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Summary</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lang="en-GB" sz="2800" dirty="0">
                <a:latin typeface="Calibri" panose="020F0502020204030204" pitchFamily="34" charset="0"/>
                <a:cs typeface="Calibri" panose="020F0502020204030204" pitchFamily="34" charset="0"/>
              </a:rPr>
              <a:t>We have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reviewed the online lecture videos from week 5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reviewed critical reading and how it compares to everyday reading</a:t>
            </a:r>
          </a:p>
          <a:p>
            <a:endParaRPr lang="en-GB" sz="28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ECC2F5D1-C6D4-4A50-A08D-271865B5BD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86380678"/>
      </p:ext>
    </p:extLst>
  </p:cSld>
  <p:clrMapOvr>
    <a:masterClrMapping/>
  </p:clrMapOvr>
  <mc:AlternateContent xmlns:mc="http://schemas.openxmlformats.org/markup-compatibility/2006" xmlns:p14="http://schemas.microsoft.com/office/powerpoint/2010/main">
    <mc:Choice Requires="p14">
      <p:transition spd="slow" p14:dur="2000" advTm="22569"/>
    </mc:Choice>
    <mc:Fallback xmlns="">
      <p:transition spd="slow" advTm="2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831851" y="1709739"/>
            <a:ext cx="10515600" cy="1357311"/>
          </a:xfrm>
        </p:spPr>
        <p:txBody>
          <a:bodyPr/>
          <a:lstStyle/>
          <a:p>
            <a:pPr algn="ctr"/>
            <a:r>
              <a:rPr lang="en-GB" b="0" dirty="0">
                <a:solidFill>
                  <a:schemeClr val="tx1"/>
                </a:solidFill>
              </a:rPr>
              <a:t>Thank you!</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p:txBody>
          <a:bodyPr/>
          <a:lstStyle/>
          <a:p>
            <a:r>
              <a:rPr lang="en-GB" dirty="0"/>
              <a:t>Next Lecture: Week 11 Part 11c</a:t>
            </a:r>
          </a:p>
          <a:p>
            <a:r>
              <a:rPr kumimoji="0" lang="en-GB" sz="2800" i="0" u="none" strike="noStrike" kern="1200" cap="none" spc="0" normalizeH="0" baseline="0" noProof="0" dirty="0">
                <a:ln>
                  <a:noFill/>
                </a:ln>
                <a:solidFill>
                  <a:srgbClr val="201F1E"/>
                </a:solidFill>
                <a:effectLst/>
                <a:uLnTx/>
                <a:uFillTx/>
                <a:latin typeface="Calibri" panose="020F0502020204030204" pitchFamily="34" charset="0"/>
                <a:ea typeface="Calibri" panose="020F0502020204030204" pitchFamily="34" charset="0"/>
                <a:cs typeface="+mj-cs"/>
              </a:rPr>
              <a:t>UF05-Critical Thinking</a:t>
            </a:r>
            <a:endParaRPr lang="en-GB" sz="2800" dirty="0"/>
          </a:p>
        </p:txBody>
      </p:sp>
      <p:pic>
        <p:nvPicPr>
          <p:cNvPr id="4" name="Audio 3">
            <a:hlinkClick r:id="" action="ppaction://media"/>
            <a:extLst>
              <a:ext uri="{FF2B5EF4-FFF2-40B4-BE49-F238E27FC236}">
                <a16:creationId xmlns:a16="http://schemas.microsoft.com/office/drawing/2014/main" id="{90F139B3-3552-4250-92F9-53E3744BB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9818250"/>
      </p:ext>
    </p:extLst>
  </p:cSld>
  <p:clrMapOvr>
    <a:masterClrMapping/>
  </p:clrMapOvr>
  <mc:AlternateContent xmlns:mc="http://schemas.openxmlformats.org/markup-compatibility/2006" xmlns:p14="http://schemas.microsoft.com/office/powerpoint/2010/main">
    <mc:Choice Requires="p14">
      <p:transition spd="slow" p14:dur="2000" advTm="20786"/>
    </mc:Choice>
    <mc:Fallback xmlns="">
      <p:transition spd="slow" advTm="2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76225" y="1295400"/>
            <a:ext cx="10391775" cy="1019176"/>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Aims: </a:t>
            </a:r>
            <a:r>
              <a:rPr lang="en-GB" b="0" dirty="0">
                <a:solidFill>
                  <a:prstClr val="black"/>
                </a:solidFill>
                <a:latin typeface="Calibri Light" panose="020F0302020204030204"/>
              </a:rPr>
              <a:t>Lecture</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lang="en-GB" b="0" dirty="0">
                <a:solidFill>
                  <a:prstClr val="black"/>
                </a:solidFill>
                <a:latin typeface="Calibri Light" panose="020F0302020204030204"/>
              </a:rPr>
              <a:t>11b</a:t>
            </a:r>
            <a:r>
              <a:rPr lang="en-GB" dirty="0"/>
              <a:t>eek 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review the online lecture videos from week 5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review critical reading and how it compares to everyday reading</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41D82A85-CCCB-4D3A-ACDB-FA8137C622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491811"/>
      </p:ext>
    </p:extLst>
  </p:cSld>
  <p:clrMapOvr>
    <a:masterClrMapping/>
  </p:clrMapOvr>
  <mc:AlternateContent xmlns:mc="http://schemas.openxmlformats.org/markup-compatibility/2006" xmlns:p14="http://schemas.microsoft.com/office/powerpoint/2010/main">
    <mc:Choice Requires="p14">
      <p:transition spd="slow" p14:dur="2000" advTm="40410"/>
    </mc:Choice>
    <mc:Fallback xmlns="">
      <p:transition spd="slow" advTm="4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71500" y="1057277"/>
            <a:ext cx="10775951" cy="1114423"/>
          </a:xfrm>
        </p:spPr>
        <p:txBody>
          <a:bodyPr/>
          <a:lstStyle/>
          <a:p>
            <a:r>
              <a:rPr lang="en-GB" b="0" dirty="0">
                <a:solidFill>
                  <a:prstClr val="black"/>
                </a:solidFill>
                <a:latin typeface="Calibri Light" panose="020F0302020204030204"/>
              </a:rPr>
              <a:t>Final Exam Countdown</a:t>
            </a:r>
            <a:endParaRPr lang="en-GB" dirty="0"/>
          </a:p>
        </p:txBody>
      </p:sp>
      <p:graphicFrame>
        <p:nvGraphicFramePr>
          <p:cNvPr id="5" name="Table 5">
            <a:extLst>
              <a:ext uri="{FF2B5EF4-FFF2-40B4-BE49-F238E27FC236}">
                <a16:creationId xmlns:a16="http://schemas.microsoft.com/office/drawing/2014/main" id="{24313DBE-BC72-4C9B-9B55-634705610EAE}"/>
              </a:ext>
            </a:extLst>
          </p:cNvPr>
          <p:cNvGraphicFramePr>
            <a:graphicFrameLocks noGrp="1"/>
          </p:cNvGraphicFramePr>
          <p:nvPr>
            <p:extLst>
              <p:ext uri="{D42A27DB-BD31-4B8C-83A1-F6EECF244321}">
                <p14:modId xmlns:p14="http://schemas.microsoft.com/office/powerpoint/2010/main" val="2648498354"/>
              </p:ext>
            </p:extLst>
          </p:nvPr>
        </p:nvGraphicFramePr>
        <p:xfrm>
          <a:off x="2114549" y="2686050"/>
          <a:ext cx="8639176" cy="2705100"/>
        </p:xfrm>
        <a:graphic>
          <a:graphicData uri="http://schemas.openxmlformats.org/drawingml/2006/table">
            <a:tbl>
              <a:tblPr firstRow="1" bandRow="1">
                <a:tableStyleId>{21E4AEA4-8DFA-4A89-87EB-49C32662AFE0}</a:tableStyleId>
              </a:tblPr>
              <a:tblGrid>
                <a:gridCol w="4319588">
                  <a:extLst>
                    <a:ext uri="{9D8B030D-6E8A-4147-A177-3AD203B41FA5}">
                      <a16:colId xmlns:a16="http://schemas.microsoft.com/office/drawing/2014/main" val="3275088863"/>
                    </a:ext>
                  </a:extLst>
                </a:gridCol>
                <a:gridCol w="4319588">
                  <a:extLst>
                    <a:ext uri="{9D8B030D-6E8A-4147-A177-3AD203B41FA5}">
                      <a16:colId xmlns:a16="http://schemas.microsoft.com/office/drawing/2014/main" val="281995451"/>
                    </a:ext>
                  </a:extLst>
                </a:gridCol>
              </a:tblGrid>
              <a:tr h="676275">
                <a:tc>
                  <a:txBody>
                    <a:bodyPr/>
                    <a:lstStyle/>
                    <a:p>
                      <a:r>
                        <a:rPr lang="en-GB" dirty="0"/>
                        <a:t>Week </a:t>
                      </a:r>
                    </a:p>
                  </a:txBody>
                  <a:tcPr/>
                </a:tc>
                <a:tc>
                  <a:txBody>
                    <a:bodyPr/>
                    <a:lstStyle/>
                    <a:p>
                      <a:r>
                        <a:rPr lang="en-GB" dirty="0"/>
                        <a:t>Task</a:t>
                      </a:r>
                    </a:p>
                  </a:txBody>
                  <a:tcPr/>
                </a:tc>
                <a:extLst>
                  <a:ext uri="{0D108BD9-81ED-4DB2-BD59-A6C34878D82A}">
                    <a16:rowId xmlns:a16="http://schemas.microsoft.com/office/drawing/2014/main" val="2420225513"/>
                  </a:ext>
                </a:extLst>
              </a:tr>
              <a:tr h="676275">
                <a:tc>
                  <a:txBody>
                    <a:bodyPr/>
                    <a:lstStyle/>
                    <a:p>
                      <a:r>
                        <a:rPr lang="en-GB" dirty="0"/>
                        <a:t>Week 11</a:t>
                      </a:r>
                    </a:p>
                  </a:txBody>
                  <a:tcPr/>
                </a:tc>
                <a:tc>
                  <a:txBody>
                    <a:bodyPr/>
                    <a:lstStyle/>
                    <a:p>
                      <a:r>
                        <a:rPr lang="en-GB" dirty="0"/>
                        <a:t>Mock Exam</a:t>
                      </a:r>
                    </a:p>
                  </a:txBody>
                  <a:tcPr/>
                </a:tc>
                <a:extLst>
                  <a:ext uri="{0D108BD9-81ED-4DB2-BD59-A6C34878D82A}">
                    <a16:rowId xmlns:a16="http://schemas.microsoft.com/office/drawing/2014/main" val="4015137760"/>
                  </a:ext>
                </a:extLst>
              </a:tr>
              <a:tr h="676275">
                <a:tc>
                  <a:txBody>
                    <a:bodyPr/>
                    <a:lstStyle/>
                    <a:p>
                      <a:r>
                        <a:rPr lang="en-GB" dirty="0"/>
                        <a:t>Week 12</a:t>
                      </a:r>
                    </a:p>
                  </a:txBody>
                  <a:tcPr/>
                </a:tc>
                <a:tc>
                  <a:txBody>
                    <a:bodyPr/>
                    <a:lstStyle/>
                    <a:p>
                      <a:r>
                        <a:rPr lang="en-GB" dirty="0"/>
                        <a:t>Mock Exam Feedback</a:t>
                      </a:r>
                    </a:p>
                  </a:txBody>
                  <a:tcPr/>
                </a:tc>
                <a:extLst>
                  <a:ext uri="{0D108BD9-81ED-4DB2-BD59-A6C34878D82A}">
                    <a16:rowId xmlns:a16="http://schemas.microsoft.com/office/drawing/2014/main" val="1716900177"/>
                  </a:ext>
                </a:extLst>
              </a:tr>
              <a:tr h="676275">
                <a:tc>
                  <a:txBody>
                    <a:bodyPr/>
                    <a:lstStyle/>
                    <a:p>
                      <a:r>
                        <a:rPr lang="en-GB" dirty="0"/>
                        <a:t>Week 13</a:t>
                      </a:r>
                    </a:p>
                  </a:txBody>
                  <a:tcPr/>
                </a:tc>
                <a:tc>
                  <a:txBody>
                    <a:bodyPr/>
                    <a:lstStyle/>
                    <a:p>
                      <a:r>
                        <a:rPr lang="en-GB" dirty="0"/>
                        <a:t>FINAL EXAM</a:t>
                      </a:r>
                    </a:p>
                  </a:txBody>
                  <a:tcPr/>
                </a:tc>
                <a:extLst>
                  <a:ext uri="{0D108BD9-81ED-4DB2-BD59-A6C34878D82A}">
                    <a16:rowId xmlns:a16="http://schemas.microsoft.com/office/drawing/2014/main" val="845994477"/>
                  </a:ext>
                </a:extLst>
              </a:tr>
            </a:tbl>
          </a:graphicData>
        </a:graphic>
      </p:graphicFrame>
      <p:pic>
        <p:nvPicPr>
          <p:cNvPr id="3" name="Audio 2">
            <a:hlinkClick r:id="" action="ppaction://media"/>
            <a:extLst>
              <a:ext uri="{FF2B5EF4-FFF2-40B4-BE49-F238E27FC236}">
                <a16:creationId xmlns:a16="http://schemas.microsoft.com/office/drawing/2014/main" id="{12C2A258-B4F2-403A-AFE6-E6638FD85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2897447"/>
      </p:ext>
    </p:extLst>
  </p:cSld>
  <p:clrMapOvr>
    <a:masterClrMapping/>
  </p:clrMapOvr>
  <mc:AlternateContent xmlns:mc="http://schemas.openxmlformats.org/markup-compatibility/2006" xmlns:p14="http://schemas.microsoft.com/office/powerpoint/2010/main">
    <mc:Choice Requires="p14">
      <p:transition spd="slow" p14:dur="2000" advTm="75594"/>
    </mc:Choice>
    <mc:Fallback xmlns="">
      <p:transition spd="slow" advTm="7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924559"/>
            <a:ext cx="10172699" cy="1828801"/>
          </a:xfrm>
        </p:spPr>
        <p:txBody>
          <a:bodyPr/>
          <a:lstStyle/>
          <a:p>
            <a:r>
              <a:rPr lang="en-GB" sz="5400" b="0" dirty="0">
                <a:solidFill>
                  <a:schemeClr val="tx1"/>
                </a:solidFill>
                <a:latin typeface="Calibri" panose="020F0502020204030204" pitchFamily="34" charset="0"/>
                <a:cs typeface="Calibri" panose="020F0502020204030204" pitchFamily="34" charset="0"/>
              </a:rPr>
              <a:t>What is Critical Reading?</a:t>
            </a:r>
            <a:br>
              <a:rPr lang="en-GB" sz="5400" b="0" dirty="0">
                <a:solidFill>
                  <a:schemeClr val="tx1"/>
                </a:solidFill>
                <a:latin typeface="Calibri" panose="020F0502020204030204" pitchFamily="34" charset="0"/>
                <a:cs typeface="Calibri" panose="020F0502020204030204" pitchFamily="34" charset="0"/>
              </a:rPr>
            </a:br>
            <a:r>
              <a:rPr lang="en-GB" sz="5400" b="0" dirty="0">
                <a:solidFill>
                  <a:schemeClr val="tx1"/>
                </a:solidFill>
                <a:latin typeface="Calibri" panose="020F0502020204030204" pitchFamily="34" charset="0"/>
                <a:cs typeface="Calibri" panose="020F0502020204030204" pitchFamily="34" charset="0"/>
              </a:rPr>
              <a:t>  </a:t>
            </a:r>
            <a:r>
              <a:rPr lang="en-GB" dirty="0"/>
              <a:t>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62611" y="2400301"/>
            <a:ext cx="10642600" cy="374650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ctr"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Define it in two sentences.</a:t>
            </a:r>
          </a:p>
        </p:txBody>
      </p:sp>
      <p:pic>
        <p:nvPicPr>
          <p:cNvPr id="1026" name="Picture 2" descr="Image result for reading">
            <a:extLst>
              <a:ext uri="{FF2B5EF4-FFF2-40B4-BE49-F238E27FC236}">
                <a16:creationId xmlns:a16="http://schemas.microsoft.com/office/drawing/2014/main" id="{3523B216-75DE-4C46-91D8-79A1AF0DD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108" y="2863851"/>
            <a:ext cx="370522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0D856AF-53C8-49D1-8C5E-A300FFEA89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8547483"/>
      </p:ext>
    </p:extLst>
  </p:cSld>
  <p:clrMapOvr>
    <a:masterClrMapping/>
  </p:clrMapOvr>
  <mc:AlternateContent xmlns:mc="http://schemas.openxmlformats.org/markup-compatibility/2006" xmlns:p14="http://schemas.microsoft.com/office/powerpoint/2010/main">
    <mc:Choice Requires="p14">
      <p:transition spd="slow" p14:dur="2000" advTm="92003"/>
    </mc:Choice>
    <mc:Fallback xmlns="">
      <p:transition spd="slow" advTm="9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704851" y="2428876"/>
            <a:ext cx="10642600" cy="3660776"/>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“Critical reading requires you to focus your attention much more closely on certain parts of a written text, holding other information in mind.  As it requires analysis, reflection, evaluation and making judgements.  It usually involves slower reading than that used for recreational reading or for gaining general background information”  (Cottrell, 2017, p.129).</a:t>
            </a:r>
          </a:p>
        </p:txBody>
      </p:sp>
      <p:pic>
        <p:nvPicPr>
          <p:cNvPr id="5" name="Picture 2" descr="Image result for reading">
            <a:extLst>
              <a:ext uri="{FF2B5EF4-FFF2-40B4-BE49-F238E27FC236}">
                <a16:creationId xmlns:a16="http://schemas.microsoft.com/office/drawing/2014/main" id="{F6C0C2BE-12A4-4112-8B16-58C090C8F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467" y="4707255"/>
            <a:ext cx="2450231" cy="15621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31EECC1-B2F3-41F3-B55C-3EC18ADEB0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66793297"/>
      </p:ext>
    </p:extLst>
  </p:cSld>
  <p:clrMapOvr>
    <a:masterClrMapping/>
  </p:clrMapOvr>
  <mc:AlternateContent xmlns:mc="http://schemas.openxmlformats.org/markup-compatibility/2006" xmlns:p14="http://schemas.microsoft.com/office/powerpoint/2010/main">
    <mc:Choice Requires="p14">
      <p:transition spd="slow" p14:dur="2000" advTm="174908"/>
    </mc:Choice>
    <mc:Fallback xmlns="">
      <p:transition spd="slow" advTm="17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0"/>
            <a:ext cx="8764270" cy="955675"/>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process of ..</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R_______               R_______              Q________             E________</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rrow: Right 3">
            <a:extLst>
              <a:ext uri="{FF2B5EF4-FFF2-40B4-BE49-F238E27FC236}">
                <a16:creationId xmlns:a16="http://schemas.microsoft.com/office/drawing/2014/main" id="{91A84E7B-0226-4ACA-A430-1FFBD1506CB6}"/>
              </a:ext>
            </a:extLst>
          </p:cNvPr>
          <p:cNvSpPr/>
          <p:nvPr/>
        </p:nvSpPr>
        <p:spPr>
          <a:xfrm>
            <a:off x="2190750"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Right 4">
            <a:extLst>
              <a:ext uri="{FF2B5EF4-FFF2-40B4-BE49-F238E27FC236}">
                <a16:creationId xmlns:a16="http://schemas.microsoft.com/office/drawing/2014/main" id="{196AA23C-8D1E-4ECF-B8B6-0C7E60D67249}"/>
              </a:ext>
            </a:extLst>
          </p:cNvPr>
          <p:cNvSpPr/>
          <p:nvPr/>
        </p:nvSpPr>
        <p:spPr>
          <a:xfrm>
            <a:off x="4876800"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Right 5">
            <a:extLst>
              <a:ext uri="{FF2B5EF4-FFF2-40B4-BE49-F238E27FC236}">
                <a16:creationId xmlns:a16="http://schemas.microsoft.com/office/drawing/2014/main" id="{AA56B52E-B056-4918-8C80-72165D237DF4}"/>
              </a:ext>
            </a:extLst>
          </p:cNvPr>
          <p:cNvSpPr/>
          <p:nvPr/>
        </p:nvSpPr>
        <p:spPr>
          <a:xfrm>
            <a:off x="7622921"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Left 6">
            <a:extLst>
              <a:ext uri="{FF2B5EF4-FFF2-40B4-BE49-F238E27FC236}">
                <a16:creationId xmlns:a16="http://schemas.microsoft.com/office/drawing/2014/main" id="{B60EE08F-7C1F-4EC1-9D01-4DCC866AE172}"/>
              </a:ext>
            </a:extLst>
          </p:cNvPr>
          <p:cNvSpPr/>
          <p:nvPr/>
        </p:nvSpPr>
        <p:spPr>
          <a:xfrm>
            <a:off x="2190750" y="42374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Left 7">
            <a:extLst>
              <a:ext uri="{FF2B5EF4-FFF2-40B4-BE49-F238E27FC236}">
                <a16:creationId xmlns:a16="http://schemas.microsoft.com/office/drawing/2014/main" id="{CA1C76CE-8AC2-40AF-9866-0468F3F5C6F4}"/>
              </a:ext>
            </a:extLst>
          </p:cNvPr>
          <p:cNvSpPr/>
          <p:nvPr/>
        </p:nvSpPr>
        <p:spPr>
          <a:xfrm>
            <a:off x="4876800" y="42374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row: Left 8">
            <a:extLst>
              <a:ext uri="{FF2B5EF4-FFF2-40B4-BE49-F238E27FC236}">
                <a16:creationId xmlns:a16="http://schemas.microsoft.com/office/drawing/2014/main" id="{2C1E1CC8-3934-4E56-8407-417C20584AC2}"/>
              </a:ext>
            </a:extLst>
          </p:cNvPr>
          <p:cNvSpPr/>
          <p:nvPr/>
        </p:nvSpPr>
        <p:spPr>
          <a:xfrm>
            <a:off x="7622921" y="416661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Audio 9">
            <a:hlinkClick r:id="" action="ppaction://media"/>
            <a:extLst>
              <a:ext uri="{FF2B5EF4-FFF2-40B4-BE49-F238E27FC236}">
                <a16:creationId xmlns:a16="http://schemas.microsoft.com/office/drawing/2014/main" id="{A79B8E4D-2AD5-48FB-9DB9-C81EEDDC58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9199162"/>
      </p:ext>
    </p:extLst>
  </p:cSld>
  <p:clrMapOvr>
    <a:masterClrMapping/>
  </p:clrMapOvr>
  <mc:AlternateContent xmlns:mc="http://schemas.openxmlformats.org/markup-compatibility/2006" xmlns:p14="http://schemas.microsoft.com/office/powerpoint/2010/main">
    <mc:Choice Requires="p14">
      <p:transition spd="slow" p14:dur="2000" advTm="69353"/>
    </mc:Choice>
    <mc:Fallback xmlns="">
      <p:transition spd="slow" advTm="6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68400"/>
            <a:ext cx="8764270" cy="955675"/>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process of ..</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Reading               Reflecting              Questioning             Evaluating</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rrow: Right 3">
            <a:extLst>
              <a:ext uri="{FF2B5EF4-FFF2-40B4-BE49-F238E27FC236}">
                <a16:creationId xmlns:a16="http://schemas.microsoft.com/office/drawing/2014/main" id="{91A84E7B-0226-4ACA-A430-1FFBD1506CB6}"/>
              </a:ext>
            </a:extLst>
          </p:cNvPr>
          <p:cNvSpPr/>
          <p:nvPr/>
        </p:nvSpPr>
        <p:spPr>
          <a:xfrm>
            <a:off x="2190750"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Right 4">
            <a:extLst>
              <a:ext uri="{FF2B5EF4-FFF2-40B4-BE49-F238E27FC236}">
                <a16:creationId xmlns:a16="http://schemas.microsoft.com/office/drawing/2014/main" id="{196AA23C-8D1E-4ECF-B8B6-0C7E60D67249}"/>
              </a:ext>
            </a:extLst>
          </p:cNvPr>
          <p:cNvSpPr/>
          <p:nvPr/>
        </p:nvSpPr>
        <p:spPr>
          <a:xfrm>
            <a:off x="4876800"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Right 5">
            <a:extLst>
              <a:ext uri="{FF2B5EF4-FFF2-40B4-BE49-F238E27FC236}">
                <a16:creationId xmlns:a16="http://schemas.microsoft.com/office/drawing/2014/main" id="{AA56B52E-B056-4918-8C80-72165D237DF4}"/>
              </a:ext>
            </a:extLst>
          </p:cNvPr>
          <p:cNvSpPr/>
          <p:nvPr/>
        </p:nvSpPr>
        <p:spPr>
          <a:xfrm>
            <a:off x="7622921" y="32670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Left 6">
            <a:extLst>
              <a:ext uri="{FF2B5EF4-FFF2-40B4-BE49-F238E27FC236}">
                <a16:creationId xmlns:a16="http://schemas.microsoft.com/office/drawing/2014/main" id="{B60EE08F-7C1F-4EC1-9D01-4DCC866AE172}"/>
              </a:ext>
            </a:extLst>
          </p:cNvPr>
          <p:cNvSpPr/>
          <p:nvPr/>
        </p:nvSpPr>
        <p:spPr>
          <a:xfrm>
            <a:off x="2190750" y="42374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Left 7">
            <a:extLst>
              <a:ext uri="{FF2B5EF4-FFF2-40B4-BE49-F238E27FC236}">
                <a16:creationId xmlns:a16="http://schemas.microsoft.com/office/drawing/2014/main" id="{CA1C76CE-8AC2-40AF-9866-0468F3F5C6F4}"/>
              </a:ext>
            </a:extLst>
          </p:cNvPr>
          <p:cNvSpPr/>
          <p:nvPr/>
        </p:nvSpPr>
        <p:spPr>
          <a:xfrm>
            <a:off x="4876800" y="42374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row: Left 8">
            <a:extLst>
              <a:ext uri="{FF2B5EF4-FFF2-40B4-BE49-F238E27FC236}">
                <a16:creationId xmlns:a16="http://schemas.microsoft.com/office/drawing/2014/main" id="{2C1E1CC8-3934-4E56-8407-417C20584AC2}"/>
              </a:ext>
            </a:extLst>
          </p:cNvPr>
          <p:cNvSpPr/>
          <p:nvPr/>
        </p:nvSpPr>
        <p:spPr>
          <a:xfrm>
            <a:off x="7622921" y="416661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Audio 9">
            <a:hlinkClick r:id="" action="ppaction://media"/>
            <a:extLst>
              <a:ext uri="{FF2B5EF4-FFF2-40B4-BE49-F238E27FC236}">
                <a16:creationId xmlns:a16="http://schemas.microsoft.com/office/drawing/2014/main" id="{6F81F570-313A-4E24-A8E8-501EB950EC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289766"/>
      </p:ext>
    </p:extLst>
  </p:cSld>
  <p:clrMapOvr>
    <a:masterClrMapping/>
  </p:clrMapOvr>
  <mc:AlternateContent xmlns:mc="http://schemas.openxmlformats.org/markup-compatibility/2006" xmlns:p14="http://schemas.microsoft.com/office/powerpoint/2010/main">
    <mc:Choice Requires="p14">
      <p:transition spd="slow" p14:dur="2000" advTm="47992"/>
    </mc:Choice>
    <mc:Fallback xmlns="">
      <p:transition spd="slow" advTm="4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704851" y="2428876"/>
            <a:ext cx="10642600" cy="3660776"/>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makes Critical Reading different from everyday reading?</a:t>
            </a: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Do you remember the first four </a:t>
            </a:r>
            <a:r>
              <a:rPr lang="en-GB" sz="2800" dirty="0">
                <a:solidFill>
                  <a:prstClr val="black"/>
                </a:solidFill>
                <a:latin typeface="Calibri" panose="020F0502020204030204"/>
              </a:rPr>
              <a:t>factors defined by the University of Toronto?</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8C820526-5246-45FB-86A1-864AA730C1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31146995"/>
      </p:ext>
    </p:extLst>
  </p:cSld>
  <p:clrMapOvr>
    <a:masterClrMapping/>
  </p:clrMapOvr>
  <mc:AlternateContent xmlns:mc="http://schemas.openxmlformats.org/markup-compatibility/2006" xmlns:p14="http://schemas.microsoft.com/office/powerpoint/2010/main">
    <mc:Choice Requires="p14">
      <p:transition spd="slow" p14:dur="2000" advTm="113912"/>
    </mc:Choice>
    <mc:Fallback xmlns="">
      <p:transition spd="slow" advTm="11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399"/>
            <a:ext cx="10563225" cy="879476"/>
          </a:xfrm>
        </p:spPr>
        <p:txBody>
          <a:bodyPr/>
          <a:lstStyle/>
          <a:p>
            <a:r>
              <a:rPr lang="en-GB" sz="5400" b="0" dirty="0">
                <a:solidFill>
                  <a:schemeClr val="tx1"/>
                </a:solidFill>
                <a:latin typeface="Calibri" panose="020F0502020204030204" pitchFamily="34" charset="0"/>
                <a:cs typeface="Calibri" panose="020F0502020204030204" pitchFamily="34" charset="0"/>
              </a:rPr>
              <a:t>Critical Reading</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704851" y="2428876"/>
            <a:ext cx="10642600" cy="3660776"/>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makes Critical Reading different from everyday reading?</a:t>
            </a: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Do you remember the first four </a:t>
            </a:r>
            <a:r>
              <a:rPr lang="en-GB" sz="2800" dirty="0">
                <a:solidFill>
                  <a:prstClr val="black"/>
                </a:solidFill>
                <a:latin typeface="Calibri" panose="020F0502020204030204"/>
              </a:rPr>
              <a:t>factors defined by the University of Toronto?</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GB" sz="2800" dirty="0">
                <a:solidFill>
                  <a:srgbClr val="0070C0"/>
                </a:solidFill>
                <a:latin typeface="Calibri" panose="020F0502020204030204"/>
              </a:rPr>
              <a:t>Purpose  -  Activity  - Focus - Questions</a:t>
            </a:r>
            <a:endPar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38715168-C598-4E8F-A6D8-824BB2217C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30458484"/>
      </p:ext>
    </p:extLst>
  </p:cSld>
  <p:clrMapOvr>
    <a:masterClrMapping/>
  </p:clrMapOvr>
  <mc:AlternateContent xmlns:mc="http://schemas.openxmlformats.org/markup-compatibility/2006" xmlns:p14="http://schemas.microsoft.com/office/powerpoint/2010/main">
    <mc:Choice Requires="p14">
      <p:transition spd="slow" p14:dur="2000" advTm="47925"/>
    </mc:Choice>
    <mc:Fallback xmlns="">
      <p:transition spd="slow" advTm="4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HI-Lecture Template-2005">
  <a:themeElements>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Lectur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Lecture Template-20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Lecture Template-20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Lecture Template-20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Lecture Template-20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Lecture Template-20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Lecture Template-20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Lecture Template-20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Lecture Template-20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Lecture Template-20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Lecture Template-20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Lecture Template-20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678</Words>
  <Application>Microsoft Office PowerPoint</Application>
  <PresentationFormat>Widescreen</PresentationFormat>
  <Paragraphs>152</Paragraphs>
  <Slides>19</Slides>
  <Notes>0</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Tahoma</vt:lpstr>
      <vt:lpstr>Wingdings</vt:lpstr>
      <vt:lpstr>1_HI-Lecture Template-2005</vt:lpstr>
      <vt:lpstr>UF05-Critical Thinking</vt:lpstr>
      <vt:lpstr>Aims: Lecture 11beek 1 Aims</vt:lpstr>
      <vt:lpstr>Final Exam Countdown</vt:lpstr>
      <vt:lpstr>What is Critical Reading?   Aims</vt:lpstr>
      <vt:lpstr>Critical Reading</vt:lpstr>
      <vt:lpstr>Critical Reading</vt:lpstr>
      <vt:lpstr>Critical Reading</vt:lpstr>
      <vt:lpstr>Critical Reading</vt:lpstr>
      <vt:lpstr>Critical Reading</vt:lpstr>
      <vt:lpstr>Critical Reading</vt:lpstr>
      <vt:lpstr>Critical Reading</vt:lpstr>
      <vt:lpstr>Critical Reading</vt:lpstr>
      <vt:lpstr>Critical Reading</vt:lpstr>
      <vt:lpstr>Critical Reading</vt:lpstr>
      <vt:lpstr>Critical Reading</vt:lpstr>
      <vt:lpstr>What is Critical Reading?   Aims</vt:lpstr>
      <vt:lpstr>Conclusions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Gyatso</dc:creator>
  <cp:lastModifiedBy>Grace Gyatso</cp:lastModifiedBy>
  <cp:revision>66</cp:revision>
  <dcterms:created xsi:type="dcterms:W3CDTF">2020-10-26T10:02:50Z</dcterms:created>
  <dcterms:modified xsi:type="dcterms:W3CDTF">2020-12-16T18:00:03Z</dcterms:modified>
</cp:coreProperties>
</file>