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3" r:id="rId2"/>
    <p:sldId id="452" r:id="rId3"/>
    <p:sldId id="469" r:id="rId4"/>
    <p:sldId id="470" r:id="rId5"/>
    <p:sldId id="471" r:id="rId6"/>
    <p:sldId id="472" r:id="rId7"/>
    <p:sldId id="473" r:id="rId8"/>
    <p:sldId id="475" r:id="rId9"/>
    <p:sldId id="474" r:id="rId10"/>
    <p:sldId id="464" r:id="rId11"/>
    <p:sldId id="465" r:id="rId12"/>
    <p:sldId id="466" r:id="rId13"/>
    <p:sldId id="467" r:id="rId14"/>
    <p:sldId id="4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1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036516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57079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9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51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052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421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088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832045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61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75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43436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1 – PART 1c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818C6D-D27C-4AE1-9AE1-DFBDE7B6F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57"/>
    </mc:Choice>
    <mc:Fallback>
      <p:transition spd="slow" advTm="48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66399-2F6D-4F59-ABDB-73680C482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331449" cy="995361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Benefit: Improved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A8A37-7BB9-45A7-B1B1-4A7F77763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143250"/>
            <a:ext cx="10515600" cy="2946401"/>
          </a:xfrm>
        </p:spPr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clearer thinking and communication skills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 better able to think logically and systematically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E11FBA0-DF3D-472C-95D1-91C0E31A4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33"/>
    </mc:Choice>
    <mc:Fallback>
      <p:transition spd="slow" advTm="3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66399-2F6D-4F59-ABDB-73680C482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331449" cy="995361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Benefit: Balanced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A8A37-7BB9-45A7-B1B1-4A7F77763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143250"/>
            <a:ext cx="10515600" cy="2946401"/>
          </a:xfrm>
        </p:spPr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the ability to analyse and evaluate not just taking a superficial view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a better understanding of self and others views including what they are based on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 better able to notice your own and others’ assumptions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31AF61-67BC-4DDE-A2B8-EA0C8D5A3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49"/>
    </mc:Choice>
    <mc:Fallback>
      <p:transition spd="slow" advTm="48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66399-2F6D-4F59-ABDB-73680C482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331449" cy="995361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Benefit: Objectivity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A8A37-7BB9-45A7-B1B1-4A7F77763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781300"/>
            <a:ext cx="10515600" cy="3308351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the ability to look at topics from a range of perspectives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 better able to make fair, well-reasoned decisions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302590-488D-446B-8B91-2EF0E1392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0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15"/>
    </mc:Choice>
    <mc:Fallback>
      <p:transition spd="slow" advTm="3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66399-2F6D-4F59-ABDB-73680C482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209675"/>
            <a:ext cx="10515600" cy="1247775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A8A37-7BB9-45A7-B1B1-4A7F77763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781300"/>
            <a:ext cx="10515600" cy="3308351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introduced the Reflective Report Assessment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a potential structure for the Reflective Report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the key themes of Week 1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E4473EA-9C8C-48AE-A7BA-6CB9EE304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3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519"/>
    </mc:Choice>
    <mc:Fallback>
      <p:transition spd="slow" advTm="22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2 Part 1a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ABB808-965C-46A1-B4B7-C1DF3A073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06"/>
    </mc:Choice>
    <mc:Fallback>
      <p:transition spd="slow" advTm="3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6"/>
            <a:ext cx="10391775" cy="952500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Week 1c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025" y="2505076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/>
              </a:rPr>
              <a:t>ce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 the Reflective Report Assessment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explore a potential structure for the Reflective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eport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review the key themes of Week 1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025BB0-B135-4655-BD75-AAB7AAEC0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41"/>
    </mc:Choice>
    <mc:Fallback>
      <p:transition spd="slow" advTm="64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57277"/>
            <a:ext cx="10775951" cy="1114423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Assessment Schedule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4E18C1E-3F2C-4A75-A2EA-3311C610E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898199"/>
              </p:ext>
            </p:extLst>
          </p:nvPr>
        </p:nvGraphicFramePr>
        <p:xfrm>
          <a:off x="1800225" y="2505075"/>
          <a:ext cx="8359776" cy="329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888">
                  <a:extLst>
                    <a:ext uri="{9D8B030D-6E8A-4147-A177-3AD203B41FA5}">
                      <a16:colId xmlns:a16="http://schemas.microsoft.com/office/drawing/2014/main" val="500153575"/>
                    </a:ext>
                  </a:extLst>
                </a:gridCol>
                <a:gridCol w="2089944">
                  <a:extLst>
                    <a:ext uri="{9D8B030D-6E8A-4147-A177-3AD203B41FA5}">
                      <a16:colId xmlns:a16="http://schemas.microsoft.com/office/drawing/2014/main" val="1792824318"/>
                    </a:ext>
                  </a:extLst>
                </a:gridCol>
                <a:gridCol w="2089944">
                  <a:extLst>
                    <a:ext uri="{9D8B030D-6E8A-4147-A177-3AD203B41FA5}">
                      <a16:colId xmlns:a16="http://schemas.microsoft.com/office/drawing/2014/main" val="3404900902"/>
                    </a:ext>
                  </a:extLst>
                </a:gridCol>
              </a:tblGrid>
              <a:tr h="82391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Assessment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Week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Weighting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70581157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Draft Submission: Reflective Report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4865262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Final Submission: Reflective Report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001856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Final Exam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879622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219217-3B0E-4F29-BA91-B2D9B347F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88"/>
    </mc:Choice>
    <mc:Fallback>
      <p:transition spd="slow" advTm="101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49" y="1023938"/>
            <a:ext cx="10391775" cy="95250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Report – In Brief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0" y="2609850"/>
            <a:ext cx="10947401" cy="39624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 a Reflective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eport on using Critical Thinking (1000 words).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report can include topics such as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Critical Thinking in daily life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integrating Critical Thinking into your research process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applying Critical Thinking as a basis for self-development as a university student</a:t>
            </a:r>
          </a:p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en-AU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 is important to include your own personal reflections based on applying critical thinking.  This may involve describing steps that you have taken, followed by analysing and evaluating them.  </a:t>
            </a:r>
            <a:endParaRPr lang="en-GB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hree Ideas for Implementing Learner Reflection">
            <a:extLst>
              <a:ext uri="{FF2B5EF4-FFF2-40B4-BE49-F238E27FC236}">
                <a16:creationId xmlns:a16="http://schemas.microsoft.com/office/drawing/2014/main" id="{301A5A48-8D3A-4033-BD80-0AF121055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224" y="876300"/>
            <a:ext cx="29337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709906-952A-47BA-823E-67E59FFF6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6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582"/>
    </mc:Choice>
    <mc:Fallback>
      <p:transition spd="slow" advTm="294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6"/>
            <a:ext cx="10782300" cy="952500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Report – Example </a:t>
            </a:r>
            <a:r>
              <a:rPr lang="en-GB" sz="44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en-GB" sz="4400" dirty="0" err="1"/>
              <a:t>Aims</a:t>
            </a:r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" y="2609850"/>
            <a:ext cx="12096749" cy="3479802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 Paragraph 1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using Critical Thinking in daily life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 Paragraph 2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integrating Critical Thinking into your research process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 Paragraph 3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applying Critical Thinking as a basis for self-development as a university student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07ABB8-08D4-4E78-AA4D-FFDEA6FC3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2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829"/>
    </mc:Choice>
    <mc:Fallback>
      <p:transition spd="slow" advTm="113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6"/>
            <a:ext cx="10782300" cy="1133474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Report – Word Count Example (1000 words)</a:t>
            </a:r>
            <a:r>
              <a:rPr lang="en-GB" sz="4400" dirty="0"/>
              <a:t>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3450" y="2609850"/>
            <a:ext cx="11258549" cy="3479802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</a:t>
            </a: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 words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 Paragraph 1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250 words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 Paragraph 2  </a:t>
            </a: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250 words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 Paragraph 3  </a:t>
            </a: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250 words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 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words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he Keep Calm, Don't Panic, EU Break up Blog - Ward Williams Creative">
            <a:extLst>
              <a:ext uri="{FF2B5EF4-FFF2-40B4-BE49-F238E27FC236}">
                <a16:creationId xmlns:a16="http://schemas.microsoft.com/office/drawing/2014/main" id="{3F48C1E0-9A24-4342-ABB7-673E47077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30" y="3114358"/>
            <a:ext cx="299085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06D3B0-2F99-448F-B1EE-B356AB443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5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523"/>
    </mc:Choice>
    <mc:Fallback>
      <p:transition spd="slow" advTm="12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6"/>
            <a:ext cx="10782300" cy="952500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Questions – Reflective Report</a:t>
            </a:r>
            <a:r>
              <a:rPr lang="en-GB" sz="4400" dirty="0"/>
              <a:t>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6" y="2609850"/>
            <a:ext cx="11163299" cy="3479802"/>
          </a:xfr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How does a Reflective Report differ from an academic essay?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can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I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started?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C6572A-6874-459B-9D23-1A15CCBA3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9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56"/>
    </mc:Choice>
    <mc:Fallback>
      <p:transition spd="slow" advTm="8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6"/>
            <a:ext cx="10782300" cy="952500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Questions – Reflective Report</a:t>
            </a:r>
            <a:r>
              <a:rPr lang="en-GB" sz="4400" dirty="0"/>
              <a:t>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6" y="2609850"/>
            <a:ext cx="11163299" cy="3479802"/>
          </a:xfr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How does a Reflective Report differ from an academic essay?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Your personal reflective process matters.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You can use “I”, “me”, “my”.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can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I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started?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Task 1: e.g. being active in your learning and questioning ideas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2: research Gibbs’ Reflective Cycle (1988)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F6AAC9-4E5F-462A-98BF-E9D41FDF5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8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833"/>
    </mc:Choice>
    <mc:Fallback>
      <p:transition spd="slow" advTm="266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6"/>
            <a:ext cx="10782300" cy="952500"/>
          </a:xfrm>
        </p:spPr>
        <p:txBody>
          <a:bodyPr/>
          <a:lstStyle/>
          <a:p>
            <a:r>
              <a:rPr lang="en-GB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Questions: Week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6" y="2400300"/>
            <a:ext cx="11163299" cy="3689352"/>
          </a:xfrm>
        </p:spPr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Give an example of how we use “critical” in everyday language?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Is Critical Thinking the same as criticism?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By developing Critical Thinking are you developing only one skill?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is it important to look at a topic from a range of perspectives?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three benefits of Critical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Thinkin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g.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review">
            <a:extLst>
              <a:ext uri="{FF2B5EF4-FFF2-40B4-BE49-F238E27FC236}">
                <a16:creationId xmlns:a16="http://schemas.microsoft.com/office/drawing/2014/main" id="{B40D4ED8-D9BF-46AC-B8BC-386FC1748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98150"/>
            <a:ext cx="3124200" cy="17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88C25C-471B-4D5F-BC84-0B54F097B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2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005"/>
    </mc:Choice>
    <mc:Fallback>
      <p:transition spd="slow" advTm="316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497</Words>
  <Application>Microsoft Office PowerPoint</Application>
  <PresentationFormat>Widescreen</PresentationFormat>
  <Paragraphs>75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Wingdings</vt:lpstr>
      <vt:lpstr>1_HI-Lecture Template-2005</vt:lpstr>
      <vt:lpstr>UF05-Critical Thinking</vt:lpstr>
      <vt:lpstr>Aims: Week 1ceek 1 Aims</vt:lpstr>
      <vt:lpstr>Assessment Schedule</vt:lpstr>
      <vt:lpstr>Reflective Report – In Brief Aims</vt:lpstr>
      <vt:lpstr>Reflective Report – Example StructureAims</vt:lpstr>
      <vt:lpstr>Reflective Report – Word Count Example (1000 words)s</vt:lpstr>
      <vt:lpstr>Key Questions – Reflective Reports</vt:lpstr>
      <vt:lpstr>Key Questions – Reflective Reports</vt:lpstr>
      <vt:lpstr>Review Questions: Week 1</vt:lpstr>
      <vt:lpstr>Benefit: Improved Communication</vt:lpstr>
      <vt:lpstr>Benefit: Balanced Assessment</vt:lpstr>
      <vt:lpstr>Benefit: Objectivity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UF05-Critical Thinking</dc:title>
  <dc:creator>Grace Gyatso</dc:creator>
  <cp:lastModifiedBy>Grace Gyatso</cp:lastModifiedBy>
  <cp:revision>31</cp:revision>
  <dcterms:created xsi:type="dcterms:W3CDTF">2020-10-05T13:34:46Z</dcterms:created>
  <dcterms:modified xsi:type="dcterms:W3CDTF">2020-10-09T11:34:21Z</dcterms:modified>
</cp:coreProperties>
</file>