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3" r:id="rId2"/>
    <p:sldId id="452" r:id="rId3"/>
    <p:sldId id="469" r:id="rId4"/>
    <p:sldId id="483" r:id="rId5"/>
    <p:sldId id="470" r:id="rId6"/>
    <p:sldId id="484" r:id="rId7"/>
    <p:sldId id="491" r:id="rId8"/>
    <p:sldId id="503" r:id="rId9"/>
    <p:sldId id="492" r:id="rId10"/>
    <p:sldId id="504" r:id="rId11"/>
    <p:sldId id="506" r:id="rId12"/>
    <p:sldId id="514" r:id="rId13"/>
    <p:sldId id="493" r:id="rId14"/>
    <p:sldId id="494" r:id="rId15"/>
    <p:sldId id="507" r:id="rId16"/>
    <p:sldId id="508" r:id="rId17"/>
    <p:sldId id="513" r:id="rId18"/>
    <p:sldId id="511" r:id="rId19"/>
    <p:sldId id="512" r:id="rId20"/>
    <p:sldId id="490" r:id="rId21"/>
    <p:sldId id="482" r:id="rId22"/>
    <p:sldId id="4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02DD9A-0C90-42C5-A5F8-AFF2AA3A3E44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BD3D5F1-082C-4E8F-92CF-5361E9263C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?</a:t>
          </a:r>
        </a:p>
      </dgm:t>
    </dgm:pt>
    <dgm:pt modelId="{7FC52A7B-B758-4D20-99D1-5C69BAD3278E}" type="parTrans" cxnId="{115CE553-E6FD-422E-8519-994AB826F145}">
      <dgm:prSet/>
      <dgm:spPr/>
      <dgm:t>
        <a:bodyPr/>
        <a:lstStyle/>
        <a:p>
          <a:endParaRPr lang="en-US"/>
        </a:p>
      </dgm:t>
    </dgm:pt>
    <dgm:pt modelId="{D98358AB-757E-4C02-BDC3-0D68E232F06B}" type="sibTrans" cxnId="{115CE553-E6FD-422E-8519-994AB826F145}">
      <dgm:prSet/>
      <dgm:spPr/>
      <dgm:t>
        <a:bodyPr/>
        <a:lstStyle/>
        <a:p>
          <a:endParaRPr lang="en-US"/>
        </a:p>
      </dgm:t>
    </dgm:pt>
    <dgm:pt modelId="{50663E5C-434F-4291-B734-1ED2C74C5D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?</a:t>
          </a:r>
        </a:p>
      </dgm:t>
    </dgm:pt>
    <dgm:pt modelId="{EB32654B-0713-44FC-A3D8-4DE94C251877}" type="parTrans" cxnId="{9C941F3B-FB03-44B1-A855-51298E415836}">
      <dgm:prSet/>
      <dgm:spPr/>
      <dgm:t>
        <a:bodyPr/>
        <a:lstStyle/>
        <a:p>
          <a:endParaRPr lang="en-US"/>
        </a:p>
      </dgm:t>
    </dgm:pt>
    <dgm:pt modelId="{0DA0E5C4-8FD6-4F85-977B-5DB2D72872C2}" type="sibTrans" cxnId="{9C941F3B-FB03-44B1-A855-51298E415836}">
      <dgm:prSet/>
      <dgm:spPr/>
      <dgm:t>
        <a:bodyPr/>
        <a:lstStyle/>
        <a:p>
          <a:endParaRPr lang="en-US"/>
        </a:p>
      </dgm:t>
    </dgm:pt>
    <dgm:pt modelId="{F4A807FB-2D83-4942-9D94-A3B9F8A124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?</a:t>
          </a:r>
        </a:p>
      </dgm:t>
    </dgm:pt>
    <dgm:pt modelId="{45D5122D-DB3A-4F52-AFC0-3E5C406585CD}" type="parTrans" cxnId="{F53B3824-D147-4135-8B1A-ED2E1CFB96FA}">
      <dgm:prSet/>
      <dgm:spPr/>
      <dgm:t>
        <a:bodyPr/>
        <a:lstStyle/>
        <a:p>
          <a:endParaRPr lang="en-US"/>
        </a:p>
      </dgm:t>
    </dgm:pt>
    <dgm:pt modelId="{9454FE75-2433-48A0-9F33-A1CE83DBA632}" type="sibTrans" cxnId="{F53B3824-D147-4135-8B1A-ED2E1CFB96FA}">
      <dgm:prSet/>
      <dgm:spPr/>
      <dgm:t>
        <a:bodyPr/>
        <a:lstStyle/>
        <a:p>
          <a:endParaRPr lang="en-US"/>
        </a:p>
      </dgm:t>
    </dgm:pt>
    <dgm:pt modelId="{F0416E26-72B8-42C4-AE62-7783FE57F61E}" type="pres">
      <dgm:prSet presAssocID="{2202DD9A-0C90-42C5-A5F8-AFF2AA3A3E44}" presName="root" presStyleCnt="0">
        <dgm:presLayoutVars>
          <dgm:dir/>
          <dgm:resizeHandles val="exact"/>
        </dgm:presLayoutVars>
      </dgm:prSet>
      <dgm:spPr/>
    </dgm:pt>
    <dgm:pt modelId="{4F444539-FA2E-4117-88CB-32C03F9B4472}" type="pres">
      <dgm:prSet presAssocID="{3BD3D5F1-082C-4E8F-92CF-5361E9263C2C}" presName="compNode" presStyleCnt="0"/>
      <dgm:spPr/>
    </dgm:pt>
    <dgm:pt modelId="{B539E411-6F31-4C7F-B161-4097F47492BD}" type="pres">
      <dgm:prSet presAssocID="{3BD3D5F1-082C-4E8F-92CF-5361E9263C2C}" presName="iconRect" presStyleLbl="node1" presStyleIdx="0" presStyleCnt="3" custLinFactX="100000" custLinFactNeighborX="161600" custLinFactNeighborY="805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734F995-29E9-44D5-AF85-DC35BE6B658F}" type="pres">
      <dgm:prSet presAssocID="{3BD3D5F1-082C-4E8F-92CF-5361E9263C2C}" presName="spaceRect" presStyleCnt="0"/>
      <dgm:spPr/>
    </dgm:pt>
    <dgm:pt modelId="{2DCFC94E-ABBF-4054-A412-945D97FAA91D}" type="pres">
      <dgm:prSet presAssocID="{3BD3D5F1-082C-4E8F-92CF-5361E9263C2C}" presName="textRect" presStyleLbl="revTx" presStyleIdx="0" presStyleCnt="3">
        <dgm:presLayoutVars>
          <dgm:chMax val="1"/>
          <dgm:chPref val="1"/>
        </dgm:presLayoutVars>
      </dgm:prSet>
      <dgm:spPr/>
    </dgm:pt>
    <dgm:pt modelId="{61B80245-3281-459F-BEFE-BF3013DDDBCF}" type="pres">
      <dgm:prSet presAssocID="{D98358AB-757E-4C02-BDC3-0D68E232F06B}" presName="sibTrans" presStyleCnt="0"/>
      <dgm:spPr/>
    </dgm:pt>
    <dgm:pt modelId="{BE294157-2790-46B2-863D-8833265B0AA2}" type="pres">
      <dgm:prSet presAssocID="{50663E5C-434F-4291-B734-1ED2C74C5DD5}" presName="compNode" presStyleCnt="0"/>
      <dgm:spPr/>
    </dgm:pt>
    <dgm:pt modelId="{36FA383B-E008-43F7-BB55-68262CDB8D89}" type="pres">
      <dgm:prSet presAssocID="{50663E5C-434F-4291-B734-1ED2C74C5DD5}" presName="iconRect" presStyleLbl="node1" presStyleIdx="1" presStyleCnt="3" custLinFactX="-100000" custLinFactNeighborX="-166647" custLinFactNeighborY="1594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8C70BEE4-93FB-4E59-8DC6-0D28C87DCD60}" type="pres">
      <dgm:prSet presAssocID="{50663E5C-434F-4291-B734-1ED2C74C5DD5}" presName="spaceRect" presStyleCnt="0"/>
      <dgm:spPr/>
    </dgm:pt>
    <dgm:pt modelId="{E790A517-F033-450A-B736-54DBB6FACD3E}" type="pres">
      <dgm:prSet presAssocID="{50663E5C-434F-4291-B734-1ED2C74C5DD5}" presName="textRect" presStyleLbl="revTx" presStyleIdx="1" presStyleCnt="3">
        <dgm:presLayoutVars>
          <dgm:chMax val="1"/>
          <dgm:chPref val="1"/>
        </dgm:presLayoutVars>
      </dgm:prSet>
      <dgm:spPr/>
    </dgm:pt>
    <dgm:pt modelId="{527152A0-25E6-481D-8E21-EDD2044FDD98}" type="pres">
      <dgm:prSet presAssocID="{0DA0E5C4-8FD6-4F85-977B-5DB2D72872C2}" presName="sibTrans" presStyleCnt="0"/>
      <dgm:spPr/>
    </dgm:pt>
    <dgm:pt modelId="{6C9C3097-60D5-4029-A1EF-FFCDD8A401B7}" type="pres">
      <dgm:prSet presAssocID="{F4A807FB-2D83-4942-9D94-A3B9F8A1246A}" presName="compNode" presStyleCnt="0"/>
      <dgm:spPr/>
    </dgm:pt>
    <dgm:pt modelId="{144B45C3-1872-4FB3-8070-E5FF1A6CC607}" type="pres">
      <dgm:prSet presAssocID="{F4A807FB-2D83-4942-9D94-A3B9F8A1246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nslate"/>
        </a:ext>
      </dgm:extLst>
    </dgm:pt>
    <dgm:pt modelId="{0A3C0B13-B604-4E52-ADE0-5647C3F7DC62}" type="pres">
      <dgm:prSet presAssocID="{F4A807FB-2D83-4942-9D94-A3B9F8A1246A}" presName="spaceRect" presStyleCnt="0"/>
      <dgm:spPr/>
    </dgm:pt>
    <dgm:pt modelId="{1F82AB6D-F334-42E3-8E1C-194845D0C326}" type="pres">
      <dgm:prSet presAssocID="{F4A807FB-2D83-4942-9D94-A3B9F8A1246A}" presName="textRect" presStyleLbl="revTx" presStyleIdx="2" presStyleCnt="3" custLinFactNeighborX="1648">
        <dgm:presLayoutVars>
          <dgm:chMax val="1"/>
          <dgm:chPref val="1"/>
        </dgm:presLayoutVars>
      </dgm:prSet>
      <dgm:spPr/>
    </dgm:pt>
  </dgm:ptLst>
  <dgm:cxnLst>
    <dgm:cxn modelId="{F53B3824-D147-4135-8B1A-ED2E1CFB96FA}" srcId="{2202DD9A-0C90-42C5-A5F8-AFF2AA3A3E44}" destId="{F4A807FB-2D83-4942-9D94-A3B9F8A1246A}" srcOrd="2" destOrd="0" parTransId="{45D5122D-DB3A-4F52-AFC0-3E5C406585CD}" sibTransId="{9454FE75-2433-48A0-9F33-A1CE83DBA632}"/>
    <dgm:cxn modelId="{15130D34-9909-4EA3-A093-426714972B49}" type="presOf" srcId="{F4A807FB-2D83-4942-9D94-A3B9F8A1246A}" destId="{1F82AB6D-F334-42E3-8E1C-194845D0C326}" srcOrd="0" destOrd="0" presId="urn:microsoft.com/office/officeart/2018/2/layout/IconLabelList"/>
    <dgm:cxn modelId="{9C941F3B-FB03-44B1-A855-51298E415836}" srcId="{2202DD9A-0C90-42C5-A5F8-AFF2AA3A3E44}" destId="{50663E5C-434F-4291-B734-1ED2C74C5DD5}" srcOrd="1" destOrd="0" parTransId="{EB32654B-0713-44FC-A3D8-4DE94C251877}" sibTransId="{0DA0E5C4-8FD6-4F85-977B-5DB2D72872C2}"/>
    <dgm:cxn modelId="{69721170-94B4-433E-A940-DF0AABD5A436}" type="presOf" srcId="{3BD3D5F1-082C-4E8F-92CF-5361E9263C2C}" destId="{2DCFC94E-ABBF-4054-A412-945D97FAA91D}" srcOrd="0" destOrd="0" presId="urn:microsoft.com/office/officeart/2018/2/layout/IconLabelList"/>
    <dgm:cxn modelId="{115CE553-E6FD-422E-8519-994AB826F145}" srcId="{2202DD9A-0C90-42C5-A5F8-AFF2AA3A3E44}" destId="{3BD3D5F1-082C-4E8F-92CF-5361E9263C2C}" srcOrd="0" destOrd="0" parTransId="{7FC52A7B-B758-4D20-99D1-5C69BAD3278E}" sibTransId="{D98358AB-757E-4C02-BDC3-0D68E232F06B}"/>
    <dgm:cxn modelId="{CE0228C3-7ABA-412C-9CCA-E62334766E1B}" type="presOf" srcId="{50663E5C-434F-4291-B734-1ED2C74C5DD5}" destId="{E790A517-F033-450A-B736-54DBB6FACD3E}" srcOrd="0" destOrd="0" presId="urn:microsoft.com/office/officeart/2018/2/layout/IconLabelList"/>
    <dgm:cxn modelId="{79A25FFC-4A38-4A97-B85D-BD3E71724429}" type="presOf" srcId="{2202DD9A-0C90-42C5-A5F8-AFF2AA3A3E44}" destId="{F0416E26-72B8-42C4-AE62-7783FE57F61E}" srcOrd="0" destOrd="0" presId="urn:microsoft.com/office/officeart/2018/2/layout/IconLabelList"/>
    <dgm:cxn modelId="{3B543F76-3F40-416E-A671-BAD26DC86EA0}" type="presParOf" srcId="{F0416E26-72B8-42C4-AE62-7783FE57F61E}" destId="{4F444539-FA2E-4117-88CB-32C03F9B4472}" srcOrd="0" destOrd="0" presId="urn:microsoft.com/office/officeart/2018/2/layout/IconLabelList"/>
    <dgm:cxn modelId="{DA510ADF-0F22-4E77-9813-2D07EAF6E8F2}" type="presParOf" srcId="{4F444539-FA2E-4117-88CB-32C03F9B4472}" destId="{B539E411-6F31-4C7F-B161-4097F47492BD}" srcOrd="0" destOrd="0" presId="urn:microsoft.com/office/officeart/2018/2/layout/IconLabelList"/>
    <dgm:cxn modelId="{7975A847-F00C-49C5-BA6F-8421632FFAB3}" type="presParOf" srcId="{4F444539-FA2E-4117-88CB-32C03F9B4472}" destId="{7734F995-29E9-44D5-AF85-DC35BE6B658F}" srcOrd="1" destOrd="0" presId="urn:microsoft.com/office/officeart/2018/2/layout/IconLabelList"/>
    <dgm:cxn modelId="{FB6227AF-B4DC-49CC-81C9-17E5007B3CE1}" type="presParOf" srcId="{4F444539-FA2E-4117-88CB-32C03F9B4472}" destId="{2DCFC94E-ABBF-4054-A412-945D97FAA91D}" srcOrd="2" destOrd="0" presId="urn:microsoft.com/office/officeart/2018/2/layout/IconLabelList"/>
    <dgm:cxn modelId="{678E0A2E-AAB4-4E2B-B662-C31890D5DF6D}" type="presParOf" srcId="{F0416E26-72B8-42C4-AE62-7783FE57F61E}" destId="{61B80245-3281-459F-BEFE-BF3013DDDBCF}" srcOrd="1" destOrd="0" presId="urn:microsoft.com/office/officeart/2018/2/layout/IconLabelList"/>
    <dgm:cxn modelId="{B1B15862-52A6-4DDA-8CBB-EB0893A5C5F2}" type="presParOf" srcId="{F0416E26-72B8-42C4-AE62-7783FE57F61E}" destId="{BE294157-2790-46B2-863D-8833265B0AA2}" srcOrd="2" destOrd="0" presId="urn:microsoft.com/office/officeart/2018/2/layout/IconLabelList"/>
    <dgm:cxn modelId="{7169B85A-C50D-4098-8CC5-DD1494DD50CC}" type="presParOf" srcId="{BE294157-2790-46B2-863D-8833265B0AA2}" destId="{36FA383B-E008-43F7-BB55-68262CDB8D89}" srcOrd="0" destOrd="0" presId="urn:microsoft.com/office/officeart/2018/2/layout/IconLabelList"/>
    <dgm:cxn modelId="{361FD2FD-4D61-44BE-98AC-425FA23E69A4}" type="presParOf" srcId="{BE294157-2790-46B2-863D-8833265B0AA2}" destId="{8C70BEE4-93FB-4E59-8DC6-0D28C87DCD60}" srcOrd="1" destOrd="0" presId="urn:microsoft.com/office/officeart/2018/2/layout/IconLabelList"/>
    <dgm:cxn modelId="{8F3638FC-2233-4B94-BBD3-E765E71048E9}" type="presParOf" srcId="{BE294157-2790-46B2-863D-8833265B0AA2}" destId="{E790A517-F033-450A-B736-54DBB6FACD3E}" srcOrd="2" destOrd="0" presId="urn:microsoft.com/office/officeart/2018/2/layout/IconLabelList"/>
    <dgm:cxn modelId="{3898DFEA-7DB8-4E06-BDC8-EFB58D772CFC}" type="presParOf" srcId="{F0416E26-72B8-42C4-AE62-7783FE57F61E}" destId="{527152A0-25E6-481D-8E21-EDD2044FDD98}" srcOrd="3" destOrd="0" presId="urn:microsoft.com/office/officeart/2018/2/layout/IconLabelList"/>
    <dgm:cxn modelId="{48C42FED-E33C-4810-8C12-14B1F602BAEB}" type="presParOf" srcId="{F0416E26-72B8-42C4-AE62-7783FE57F61E}" destId="{6C9C3097-60D5-4029-A1EF-FFCDD8A401B7}" srcOrd="4" destOrd="0" presId="urn:microsoft.com/office/officeart/2018/2/layout/IconLabelList"/>
    <dgm:cxn modelId="{EF1710EA-C643-4D4C-8EB5-701E0F4EF8A3}" type="presParOf" srcId="{6C9C3097-60D5-4029-A1EF-FFCDD8A401B7}" destId="{144B45C3-1872-4FB3-8070-E5FF1A6CC607}" srcOrd="0" destOrd="0" presId="urn:microsoft.com/office/officeart/2018/2/layout/IconLabelList"/>
    <dgm:cxn modelId="{CCD2612C-D1B1-4567-BD22-7684DA942A6F}" type="presParOf" srcId="{6C9C3097-60D5-4029-A1EF-FFCDD8A401B7}" destId="{0A3C0B13-B604-4E52-ADE0-5647C3F7DC62}" srcOrd="1" destOrd="0" presId="urn:microsoft.com/office/officeart/2018/2/layout/IconLabelList"/>
    <dgm:cxn modelId="{C7C0F4D2-3580-4458-B42A-C23FA04E8553}" type="presParOf" srcId="{6C9C3097-60D5-4029-A1EF-FFCDD8A401B7}" destId="{1F82AB6D-F334-42E3-8E1C-194845D0C32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02DD9A-0C90-42C5-A5F8-AFF2AA3A3E44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BD3D5F1-082C-4E8F-92CF-5361E9263C2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The distorted reasoning</a:t>
          </a:r>
          <a:endParaRPr lang="en-US" dirty="0"/>
        </a:p>
      </dgm:t>
    </dgm:pt>
    <dgm:pt modelId="{7FC52A7B-B758-4D20-99D1-5C69BAD3278E}" type="parTrans" cxnId="{115CE553-E6FD-422E-8519-994AB826F145}">
      <dgm:prSet/>
      <dgm:spPr/>
      <dgm:t>
        <a:bodyPr/>
        <a:lstStyle/>
        <a:p>
          <a:endParaRPr lang="en-US"/>
        </a:p>
      </dgm:t>
    </dgm:pt>
    <dgm:pt modelId="{D98358AB-757E-4C02-BDC3-0D68E232F06B}" type="sibTrans" cxnId="{115CE553-E6FD-422E-8519-994AB826F145}">
      <dgm:prSet/>
      <dgm:spPr/>
      <dgm:t>
        <a:bodyPr/>
        <a:lstStyle/>
        <a:p>
          <a:endParaRPr lang="en-US"/>
        </a:p>
      </dgm:t>
    </dgm:pt>
    <dgm:pt modelId="{50663E5C-434F-4291-B734-1ED2C74C5DD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The mechanics of an argument</a:t>
          </a:r>
          <a:endParaRPr lang="en-US" dirty="0"/>
        </a:p>
      </dgm:t>
    </dgm:pt>
    <dgm:pt modelId="{EB32654B-0713-44FC-A3D8-4DE94C251877}" type="parTrans" cxnId="{9C941F3B-FB03-44B1-A855-51298E415836}">
      <dgm:prSet/>
      <dgm:spPr/>
      <dgm:t>
        <a:bodyPr/>
        <a:lstStyle/>
        <a:p>
          <a:endParaRPr lang="en-US"/>
        </a:p>
      </dgm:t>
    </dgm:pt>
    <dgm:pt modelId="{0DA0E5C4-8FD6-4F85-977B-5DB2D72872C2}" type="sibTrans" cxnId="{9C941F3B-FB03-44B1-A855-51298E415836}">
      <dgm:prSet/>
      <dgm:spPr/>
      <dgm:t>
        <a:bodyPr/>
        <a:lstStyle/>
        <a:p>
          <a:endParaRPr lang="en-US"/>
        </a:p>
      </dgm:t>
    </dgm:pt>
    <dgm:pt modelId="{F4A807FB-2D83-4942-9D94-A3B9F8A1246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The misuse of language</a:t>
          </a:r>
          <a:endParaRPr lang="en-US" dirty="0"/>
        </a:p>
      </dgm:t>
    </dgm:pt>
    <dgm:pt modelId="{45D5122D-DB3A-4F52-AFC0-3E5C406585CD}" type="parTrans" cxnId="{F53B3824-D147-4135-8B1A-ED2E1CFB96FA}">
      <dgm:prSet/>
      <dgm:spPr/>
      <dgm:t>
        <a:bodyPr/>
        <a:lstStyle/>
        <a:p>
          <a:endParaRPr lang="en-US"/>
        </a:p>
      </dgm:t>
    </dgm:pt>
    <dgm:pt modelId="{9454FE75-2433-48A0-9F33-A1CE83DBA632}" type="sibTrans" cxnId="{F53B3824-D147-4135-8B1A-ED2E1CFB96FA}">
      <dgm:prSet/>
      <dgm:spPr/>
      <dgm:t>
        <a:bodyPr/>
        <a:lstStyle/>
        <a:p>
          <a:endParaRPr lang="en-US"/>
        </a:p>
      </dgm:t>
    </dgm:pt>
    <dgm:pt modelId="{F0416E26-72B8-42C4-AE62-7783FE57F61E}" type="pres">
      <dgm:prSet presAssocID="{2202DD9A-0C90-42C5-A5F8-AFF2AA3A3E44}" presName="root" presStyleCnt="0">
        <dgm:presLayoutVars>
          <dgm:dir/>
          <dgm:resizeHandles val="exact"/>
        </dgm:presLayoutVars>
      </dgm:prSet>
      <dgm:spPr/>
    </dgm:pt>
    <dgm:pt modelId="{4F444539-FA2E-4117-88CB-32C03F9B4472}" type="pres">
      <dgm:prSet presAssocID="{3BD3D5F1-082C-4E8F-92CF-5361E9263C2C}" presName="compNode" presStyleCnt="0"/>
      <dgm:spPr/>
    </dgm:pt>
    <dgm:pt modelId="{B539E411-6F31-4C7F-B161-4097F47492BD}" type="pres">
      <dgm:prSet presAssocID="{3BD3D5F1-082C-4E8F-92CF-5361E9263C2C}" presName="iconRect" presStyleLbl="node1" presStyleIdx="0" presStyleCnt="3" custLinFactX="100000" custLinFactNeighborX="161600" custLinFactNeighborY="-73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734F995-29E9-44D5-AF85-DC35BE6B658F}" type="pres">
      <dgm:prSet presAssocID="{3BD3D5F1-082C-4E8F-92CF-5361E9263C2C}" presName="spaceRect" presStyleCnt="0"/>
      <dgm:spPr/>
    </dgm:pt>
    <dgm:pt modelId="{2DCFC94E-ABBF-4054-A412-945D97FAA91D}" type="pres">
      <dgm:prSet presAssocID="{3BD3D5F1-082C-4E8F-92CF-5361E9263C2C}" presName="textRect" presStyleLbl="revTx" presStyleIdx="0" presStyleCnt="3">
        <dgm:presLayoutVars>
          <dgm:chMax val="1"/>
          <dgm:chPref val="1"/>
        </dgm:presLayoutVars>
      </dgm:prSet>
      <dgm:spPr/>
    </dgm:pt>
    <dgm:pt modelId="{61B80245-3281-459F-BEFE-BF3013DDDBCF}" type="pres">
      <dgm:prSet presAssocID="{D98358AB-757E-4C02-BDC3-0D68E232F06B}" presName="sibTrans" presStyleCnt="0"/>
      <dgm:spPr/>
    </dgm:pt>
    <dgm:pt modelId="{BE294157-2790-46B2-863D-8833265B0AA2}" type="pres">
      <dgm:prSet presAssocID="{50663E5C-434F-4291-B734-1ED2C74C5DD5}" presName="compNode" presStyleCnt="0"/>
      <dgm:spPr/>
    </dgm:pt>
    <dgm:pt modelId="{36FA383B-E008-43F7-BB55-68262CDB8D89}" type="pres">
      <dgm:prSet presAssocID="{50663E5C-434F-4291-B734-1ED2C74C5DD5}" presName="iconRect" presStyleLbl="node1" presStyleIdx="1" presStyleCnt="3" custLinFactX="-100000" custLinFactNeighborX="-174706" custLinFactNeighborY="-785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8C70BEE4-93FB-4E59-8DC6-0D28C87DCD60}" type="pres">
      <dgm:prSet presAssocID="{50663E5C-434F-4291-B734-1ED2C74C5DD5}" presName="spaceRect" presStyleCnt="0"/>
      <dgm:spPr/>
    </dgm:pt>
    <dgm:pt modelId="{E790A517-F033-450A-B736-54DBB6FACD3E}" type="pres">
      <dgm:prSet presAssocID="{50663E5C-434F-4291-B734-1ED2C74C5DD5}" presName="textRect" presStyleLbl="revTx" presStyleIdx="1" presStyleCnt="3">
        <dgm:presLayoutVars>
          <dgm:chMax val="1"/>
          <dgm:chPref val="1"/>
        </dgm:presLayoutVars>
      </dgm:prSet>
      <dgm:spPr/>
    </dgm:pt>
    <dgm:pt modelId="{527152A0-25E6-481D-8E21-EDD2044FDD98}" type="pres">
      <dgm:prSet presAssocID="{0DA0E5C4-8FD6-4F85-977B-5DB2D72872C2}" presName="sibTrans" presStyleCnt="0"/>
      <dgm:spPr/>
    </dgm:pt>
    <dgm:pt modelId="{6C9C3097-60D5-4029-A1EF-FFCDD8A401B7}" type="pres">
      <dgm:prSet presAssocID="{F4A807FB-2D83-4942-9D94-A3B9F8A1246A}" presName="compNode" presStyleCnt="0"/>
      <dgm:spPr/>
    </dgm:pt>
    <dgm:pt modelId="{144B45C3-1872-4FB3-8070-E5FF1A6CC607}" type="pres">
      <dgm:prSet presAssocID="{F4A807FB-2D83-4942-9D94-A3B9F8A1246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nslate"/>
        </a:ext>
      </dgm:extLst>
    </dgm:pt>
    <dgm:pt modelId="{0A3C0B13-B604-4E52-ADE0-5647C3F7DC62}" type="pres">
      <dgm:prSet presAssocID="{F4A807FB-2D83-4942-9D94-A3B9F8A1246A}" presName="spaceRect" presStyleCnt="0"/>
      <dgm:spPr/>
    </dgm:pt>
    <dgm:pt modelId="{1F82AB6D-F334-42E3-8E1C-194845D0C326}" type="pres">
      <dgm:prSet presAssocID="{F4A807FB-2D83-4942-9D94-A3B9F8A1246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53B3824-D147-4135-8B1A-ED2E1CFB96FA}" srcId="{2202DD9A-0C90-42C5-A5F8-AFF2AA3A3E44}" destId="{F4A807FB-2D83-4942-9D94-A3B9F8A1246A}" srcOrd="2" destOrd="0" parTransId="{45D5122D-DB3A-4F52-AFC0-3E5C406585CD}" sibTransId="{9454FE75-2433-48A0-9F33-A1CE83DBA632}"/>
    <dgm:cxn modelId="{15130D34-9909-4EA3-A093-426714972B49}" type="presOf" srcId="{F4A807FB-2D83-4942-9D94-A3B9F8A1246A}" destId="{1F82AB6D-F334-42E3-8E1C-194845D0C326}" srcOrd="0" destOrd="0" presId="urn:microsoft.com/office/officeart/2018/2/layout/IconLabelList"/>
    <dgm:cxn modelId="{9C941F3B-FB03-44B1-A855-51298E415836}" srcId="{2202DD9A-0C90-42C5-A5F8-AFF2AA3A3E44}" destId="{50663E5C-434F-4291-B734-1ED2C74C5DD5}" srcOrd="1" destOrd="0" parTransId="{EB32654B-0713-44FC-A3D8-4DE94C251877}" sibTransId="{0DA0E5C4-8FD6-4F85-977B-5DB2D72872C2}"/>
    <dgm:cxn modelId="{69721170-94B4-433E-A940-DF0AABD5A436}" type="presOf" srcId="{3BD3D5F1-082C-4E8F-92CF-5361E9263C2C}" destId="{2DCFC94E-ABBF-4054-A412-945D97FAA91D}" srcOrd="0" destOrd="0" presId="urn:microsoft.com/office/officeart/2018/2/layout/IconLabelList"/>
    <dgm:cxn modelId="{115CE553-E6FD-422E-8519-994AB826F145}" srcId="{2202DD9A-0C90-42C5-A5F8-AFF2AA3A3E44}" destId="{3BD3D5F1-082C-4E8F-92CF-5361E9263C2C}" srcOrd="0" destOrd="0" parTransId="{7FC52A7B-B758-4D20-99D1-5C69BAD3278E}" sibTransId="{D98358AB-757E-4C02-BDC3-0D68E232F06B}"/>
    <dgm:cxn modelId="{CE0228C3-7ABA-412C-9CCA-E62334766E1B}" type="presOf" srcId="{50663E5C-434F-4291-B734-1ED2C74C5DD5}" destId="{E790A517-F033-450A-B736-54DBB6FACD3E}" srcOrd="0" destOrd="0" presId="urn:microsoft.com/office/officeart/2018/2/layout/IconLabelList"/>
    <dgm:cxn modelId="{79A25FFC-4A38-4A97-B85D-BD3E71724429}" type="presOf" srcId="{2202DD9A-0C90-42C5-A5F8-AFF2AA3A3E44}" destId="{F0416E26-72B8-42C4-AE62-7783FE57F61E}" srcOrd="0" destOrd="0" presId="urn:microsoft.com/office/officeart/2018/2/layout/IconLabelList"/>
    <dgm:cxn modelId="{3B543F76-3F40-416E-A671-BAD26DC86EA0}" type="presParOf" srcId="{F0416E26-72B8-42C4-AE62-7783FE57F61E}" destId="{4F444539-FA2E-4117-88CB-32C03F9B4472}" srcOrd="0" destOrd="0" presId="urn:microsoft.com/office/officeart/2018/2/layout/IconLabelList"/>
    <dgm:cxn modelId="{DA510ADF-0F22-4E77-9813-2D07EAF6E8F2}" type="presParOf" srcId="{4F444539-FA2E-4117-88CB-32C03F9B4472}" destId="{B539E411-6F31-4C7F-B161-4097F47492BD}" srcOrd="0" destOrd="0" presId="urn:microsoft.com/office/officeart/2018/2/layout/IconLabelList"/>
    <dgm:cxn modelId="{7975A847-F00C-49C5-BA6F-8421632FFAB3}" type="presParOf" srcId="{4F444539-FA2E-4117-88CB-32C03F9B4472}" destId="{7734F995-29E9-44D5-AF85-DC35BE6B658F}" srcOrd="1" destOrd="0" presId="urn:microsoft.com/office/officeart/2018/2/layout/IconLabelList"/>
    <dgm:cxn modelId="{FB6227AF-B4DC-49CC-81C9-17E5007B3CE1}" type="presParOf" srcId="{4F444539-FA2E-4117-88CB-32C03F9B4472}" destId="{2DCFC94E-ABBF-4054-A412-945D97FAA91D}" srcOrd="2" destOrd="0" presId="urn:microsoft.com/office/officeart/2018/2/layout/IconLabelList"/>
    <dgm:cxn modelId="{678E0A2E-AAB4-4E2B-B662-C31890D5DF6D}" type="presParOf" srcId="{F0416E26-72B8-42C4-AE62-7783FE57F61E}" destId="{61B80245-3281-459F-BEFE-BF3013DDDBCF}" srcOrd="1" destOrd="0" presId="urn:microsoft.com/office/officeart/2018/2/layout/IconLabelList"/>
    <dgm:cxn modelId="{B1B15862-52A6-4DDA-8CBB-EB0893A5C5F2}" type="presParOf" srcId="{F0416E26-72B8-42C4-AE62-7783FE57F61E}" destId="{BE294157-2790-46B2-863D-8833265B0AA2}" srcOrd="2" destOrd="0" presId="urn:microsoft.com/office/officeart/2018/2/layout/IconLabelList"/>
    <dgm:cxn modelId="{7169B85A-C50D-4098-8CC5-DD1494DD50CC}" type="presParOf" srcId="{BE294157-2790-46B2-863D-8833265B0AA2}" destId="{36FA383B-E008-43F7-BB55-68262CDB8D89}" srcOrd="0" destOrd="0" presId="urn:microsoft.com/office/officeart/2018/2/layout/IconLabelList"/>
    <dgm:cxn modelId="{361FD2FD-4D61-44BE-98AC-425FA23E69A4}" type="presParOf" srcId="{BE294157-2790-46B2-863D-8833265B0AA2}" destId="{8C70BEE4-93FB-4E59-8DC6-0D28C87DCD60}" srcOrd="1" destOrd="0" presId="urn:microsoft.com/office/officeart/2018/2/layout/IconLabelList"/>
    <dgm:cxn modelId="{8F3638FC-2233-4B94-BBD3-E765E71048E9}" type="presParOf" srcId="{BE294157-2790-46B2-863D-8833265B0AA2}" destId="{E790A517-F033-450A-B736-54DBB6FACD3E}" srcOrd="2" destOrd="0" presId="urn:microsoft.com/office/officeart/2018/2/layout/IconLabelList"/>
    <dgm:cxn modelId="{3898DFEA-7DB8-4E06-BDC8-EFB58D772CFC}" type="presParOf" srcId="{F0416E26-72B8-42C4-AE62-7783FE57F61E}" destId="{527152A0-25E6-481D-8E21-EDD2044FDD98}" srcOrd="3" destOrd="0" presId="urn:microsoft.com/office/officeart/2018/2/layout/IconLabelList"/>
    <dgm:cxn modelId="{48C42FED-E33C-4810-8C12-14B1F602BAEB}" type="presParOf" srcId="{F0416E26-72B8-42C4-AE62-7783FE57F61E}" destId="{6C9C3097-60D5-4029-A1EF-FFCDD8A401B7}" srcOrd="4" destOrd="0" presId="urn:microsoft.com/office/officeart/2018/2/layout/IconLabelList"/>
    <dgm:cxn modelId="{EF1710EA-C643-4D4C-8EB5-701E0F4EF8A3}" type="presParOf" srcId="{6C9C3097-60D5-4029-A1EF-FFCDD8A401B7}" destId="{144B45C3-1872-4FB3-8070-E5FF1A6CC607}" srcOrd="0" destOrd="0" presId="urn:microsoft.com/office/officeart/2018/2/layout/IconLabelList"/>
    <dgm:cxn modelId="{CCD2612C-D1B1-4567-BD22-7684DA942A6F}" type="presParOf" srcId="{6C9C3097-60D5-4029-A1EF-FFCDD8A401B7}" destId="{0A3C0B13-B604-4E52-ADE0-5647C3F7DC62}" srcOrd="1" destOrd="0" presId="urn:microsoft.com/office/officeart/2018/2/layout/IconLabelList"/>
    <dgm:cxn modelId="{C7C0F4D2-3580-4458-B42A-C23FA04E8553}" type="presParOf" srcId="{6C9C3097-60D5-4029-A1EF-FFCDD8A401B7}" destId="{1F82AB6D-F334-42E3-8E1C-194845D0C32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9E411-6F31-4C7F-B161-4097F47492BD}">
      <dsp:nvSpPr>
        <dsp:cNvPr id="0" name=""/>
        <dsp:cNvSpPr/>
      </dsp:nvSpPr>
      <dsp:spPr>
        <a:xfrm>
          <a:off x="4614030" y="978466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CFC94E-ABBF-4054-A412-945D97FAA91D}">
      <dsp:nvSpPr>
        <dsp:cNvPr id="0" name=""/>
        <dsp:cNvSpPr/>
      </dsp:nvSpPr>
      <dsp:spPr>
        <a:xfrm>
          <a:off x="417971" y="2530634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?</a:t>
          </a:r>
        </a:p>
      </dsp:txBody>
      <dsp:txXfrm>
        <a:off x="417971" y="2530634"/>
        <a:ext cx="2889450" cy="720000"/>
      </dsp:txXfrm>
    </dsp:sp>
    <dsp:sp modelId="{36FA383B-E008-43F7-BB55-68262CDB8D89}">
      <dsp:nvSpPr>
        <dsp:cNvPr id="0" name=""/>
        <dsp:cNvSpPr/>
      </dsp:nvSpPr>
      <dsp:spPr>
        <a:xfrm>
          <a:off x="1140589" y="1081004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0A517-F033-450A-B736-54DBB6FACD3E}">
      <dsp:nvSpPr>
        <dsp:cNvPr id="0" name=""/>
        <dsp:cNvSpPr/>
      </dsp:nvSpPr>
      <dsp:spPr>
        <a:xfrm>
          <a:off x="3813075" y="2530634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?</a:t>
          </a:r>
        </a:p>
      </dsp:txBody>
      <dsp:txXfrm>
        <a:off x="3813075" y="2530634"/>
        <a:ext cx="2889450" cy="720000"/>
      </dsp:txXfrm>
    </dsp:sp>
    <dsp:sp modelId="{144B45C3-1872-4FB3-8070-E5FF1A6CC607}">
      <dsp:nvSpPr>
        <dsp:cNvPr id="0" name=""/>
        <dsp:cNvSpPr/>
      </dsp:nvSpPr>
      <dsp:spPr>
        <a:xfrm>
          <a:off x="8002777" y="873691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2AB6D-F334-42E3-8E1C-194845D0C326}">
      <dsp:nvSpPr>
        <dsp:cNvPr id="0" name=""/>
        <dsp:cNvSpPr/>
      </dsp:nvSpPr>
      <dsp:spPr>
        <a:xfrm>
          <a:off x="7255796" y="2530634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?</a:t>
          </a:r>
        </a:p>
      </dsp:txBody>
      <dsp:txXfrm>
        <a:off x="7255796" y="2530634"/>
        <a:ext cx="28894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9E411-6F31-4C7F-B161-4097F47492BD}">
      <dsp:nvSpPr>
        <dsp:cNvPr id="0" name=""/>
        <dsp:cNvSpPr/>
      </dsp:nvSpPr>
      <dsp:spPr>
        <a:xfrm>
          <a:off x="4614030" y="864161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CFC94E-ABBF-4054-A412-945D97FAA91D}">
      <dsp:nvSpPr>
        <dsp:cNvPr id="0" name=""/>
        <dsp:cNvSpPr/>
      </dsp:nvSpPr>
      <dsp:spPr>
        <a:xfrm>
          <a:off x="417971" y="2530634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The distorted reasoning</a:t>
          </a:r>
          <a:endParaRPr lang="en-US" sz="2400" kern="1200" dirty="0"/>
        </a:p>
      </dsp:txBody>
      <dsp:txXfrm>
        <a:off x="417971" y="2530634"/>
        <a:ext cx="2889450" cy="720000"/>
      </dsp:txXfrm>
    </dsp:sp>
    <dsp:sp modelId="{36FA383B-E008-43F7-BB55-68262CDB8D89}">
      <dsp:nvSpPr>
        <dsp:cNvPr id="0" name=""/>
        <dsp:cNvSpPr/>
      </dsp:nvSpPr>
      <dsp:spPr>
        <a:xfrm>
          <a:off x="1035802" y="771531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0A517-F033-450A-B736-54DBB6FACD3E}">
      <dsp:nvSpPr>
        <dsp:cNvPr id="0" name=""/>
        <dsp:cNvSpPr/>
      </dsp:nvSpPr>
      <dsp:spPr>
        <a:xfrm>
          <a:off x="3813075" y="2530634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The mechanics of an argument</a:t>
          </a:r>
          <a:endParaRPr lang="en-US" sz="2400" kern="1200" dirty="0"/>
        </a:p>
      </dsp:txBody>
      <dsp:txXfrm>
        <a:off x="3813075" y="2530634"/>
        <a:ext cx="2889450" cy="720000"/>
      </dsp:txXfrm>
    </dsp:sp>
    <dsp:sp modelId="{144B45C3-1872-4FB3-8070-E5FF1A6CC607}">
      <dsp:nvSpPr>
        <dsp:cNvPr id="0" name=""/>
        <dsp:cNvSpPr/>
      </dsp:nvSpPr>
      <dsp:spPr>
        <a:xfrm>
          <a:off x="8002777" y="873691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2AB6D-F334-42E3-8E1C-194845D0C326}">
      <dsp:nvSpPr>
        <dsp:cNvPr id="0" name=""/>
        <dsp:cNvSpPr/>
      </dsp:nvSpPr>
      <dsp:spPr>
        <a:xfrm>
          <a:off x="7208178" y="2530634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The misuse of language</a:t>
          </a:r>
          <a:endParaRPr lang="en-US" sz="2400" kern="1200" dirty="0"/>
        </a:p>
      </dsp:txBody>
      <dsp:txXfrm>
        <a:off x="7208178" y="2530634"/>
        <a:ext cx="28894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026271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0026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87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16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64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29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06860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55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48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3246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hyperlink" Target="https://www.theguardian.com/sustainable-business/2015/jul/28/fibria-nestle-syngenta-mars-ceres-blackrock-es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12 – PART 12a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C1B5B6-9E2A-46F2-8968-4B4BC22BA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20"/>
    </mc:Choice>
    <mc:Fallback>
      <p:transition spd="slow" advTm="30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809625"/>
            <a:ext cx="11087099" cy="962025"/>
          </a:xfrm>
        </p:spPr>
        <p:txBody>
          <a:bodyPr/>
          <a:lstStyle/>
          <a:p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Flawed Reasoning: Cause and Effect</a:t>
            </a:r>
            <a:endParaRPr lang="en-GB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847850"/>
            <a:ext cx="11325224" cy="4876800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flawed reasoning to assume that because two pieces of information are found together or occur at the same time, there must be a link between them.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the students arrived early to the exam.  The trains were running ahead of schedule that day.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students’ early arrival linked to?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early running of the trains.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underlying assumption?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early running of the trains was </a:t>
            </a:r>
            <a:r>
              <a:rPr kumimoji="0" lang="en-GB" sz="24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only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1" dirty="0">
              <a:solidFill>
                <a:srgbClr val="00B0F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else could have caused the early arrival?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676949-509F-4CCD-AF90-BECB2A245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9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32"/>
    </mc:Choice>
    <mc:Fallback>
      <p:transition spd="slow" advTm="105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809625"/>
            <a:ext cx="11087099" cy="962025"/>
          </a:xfrm>
        </p:spPr>
        <p:txBody>
          <a:bodyPr/>
          <a:lstStyle/>
          <a:p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Flawed Reasoning: Cause and Effect</a:t>
            </a:r>
            <a:endParaRPr lang="en-GB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504950"/>
            <a:ext cx="11325224" cy="5248274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flawed reasoning to assume that because two pieces of information are found together or occur at the same time, there must be a link between them.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university campus was full of people that day.  Autumn is a popular season for university open days.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crowding at the university linked to?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underlying assumption?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6F473F-85A6-4312-A8E1-18B77101A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1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32"/>
    </mc:Choice>
    <mc:Fallback>
      <p:transition spd="slow" advTm="7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809625"/>
            <a:ext cx="11087099" cy="962025"/>
          </a:xfrm>
        </p:spPr>
        <p:txBody>
          <a:bodyPr/>
          <a:lstStyle/>
          <a:p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Flawed Reasoning: Cause and Effect</a:t>
            </a:r>
            <a:endParaRPr lang="en-GB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504950"/>
            <a:ext cx="11325224" cy="5248274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flawed reasoning to assume that because two pieces of information are found together or occur at the same time, there must be a link between them.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university campus was full of people that day.  Autumn is a popular season for university open days.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crowding at the university linked to? </a:t>
            </a:r>
            <a:r>
              <a:rPr lang="en-GB" dirty="0">
                <a:latin typeface="Calibri" panose="020F0502020204030204"/>
              </a:rPr>
              <a:t>University open days in autumn.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underlying assumption?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university open day was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only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else could have caused the crowding at the university?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962138-16EF-425F-BD7B-9FD188F3F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4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609"/>
    </mc:Choice>
    <mc:Fallback>
      <p:transition spd="slow" advTm="154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809625"/>
            <a:ext cx="11087099" cy="962025"/>
          </a:xfrm>
        </p:spPr>
        <p:txBody>
          <a:bodyPr/>
          <a:lstStyle/>
          <a:p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Flawed Reasoning: Analysis </a:t>
            </a:r>
            <a:r>
              <a:rPr lang="en-GB" sz="4400" b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 Action</a:t>
            </a:r>
            <a:endParaRPr lang="en-GB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504950"/>
            <a:ext cx="11325224" cy="5248274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3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..As São Paulo, Brazil, suffers from the worst drought in its history, multinational pulp company </a:t>
            </a:r>
            <a:r>
              <a:rPr lang="en-GB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Fibria</a:t>
            </a:r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which is headquartered in the city, is one of many that has felt the pinch. At times, water has been shut off to 40% of the city and even now, after the rainy season, only 6-13% of the city’s reservoir’s capacity has been filled. In response, the company is working to reduce the amount of water it uses for forest irrigation…</a:t>
            </a:r>
          </a:p>
          <a:p>
            <a:pPr>
              <a:lnSpc>
                <a:spcPct val="130000"/>
              </a:lnSpc>
            </a:pP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Clinton L. and Rochelle M. (2015) ‘Drought, urbanization and climate: big business opportunities for long-term thinkers’</a:t>
            </a:r>
            <a:r>
              <a:rPr lang="en-GB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The Guardian, 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28 July.  Available at: </a:t>
            </a:r>
            <a:r>
              <a:rPr lang="en-GB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https://www.theguardian.com/sustainable-business/2015/jul/28/fibria-nestle-syngenta-mars-ceres-blackrock-esg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(Accessed: 7 February 2020)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84B84D-C98A-4C3F-991A-74ECBB47A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8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38"/>
    </mc:Choice>
    <mc:Fallback>
      <p:transition spd="slow" advTm="151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809625"/>
            <a:ext cx="11087099" cy="962025"/>
          </a:xfrm>
        </p:spPr>
        <p:txBody>
          <a:bodyPr/>
          <a:lstStyle/>
          <a:p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Flawed Reasoning: Analysis </a:t>
            </a:r>
            <a:r>
              <a:rPr lang="en-GB" sz="4400" b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 Action</a:t>
            </a:r>
            <a:endParaRPr lang="en-GB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09675"/>
            <a:ext cx="11325224" cy="5543549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3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..As São Paulo, Brazil, suffers from the worst drought in its history, multinational pulp company </a:t>
            </a:r>
            <a:r>
              <a:rPr lang="en-GB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Fibria</a:t>
            </a:r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which is headquartered in the city, is one of many that has felt the pinch. At times, </a:t>
            </a:r>
            <a:r>
              <a:rPr lang="en-GB" sz="2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water has been shut off to 40% of the city </a:t>
            </a:r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and even now, after the rainy season, </a:t>
            </a:r>
            <a:r>
              <a:rPr lang="en-GB" sz="2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only 6-13% of the city’s reservoir’s capacity has been filled</a:t>
            </a:r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In response, the company is working to reduce the amount of water it uses for forest irrigation…</a:t>
            </a:r>
          </a:p>
          <a:p>
            <a:pPr>
              <a:lnSpc>
                <a:spcPct val="130000"/>
              </a:lnSpc>
            </a:pP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city’s reservoir are only 6-13% full due to the drought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Effect: water has been shut off to 40% of the city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</a:t>
            </a:r>
            <a:r>
              <a:rPr lang="en-GB" b="1" dirty="0">
                <a:solidFill>
                  <a:srgbClr val="00B0F0"/>
                </a:solidFill>
                <a:latin typeface="Calibri" panose="020F0502020204030204"/>
              </a:rPr>
              <a:t>V</a:t>
            </a:r>
            <a:r>
              <a:rPr kumimoji="0" lang="en-GB" sz="2400" b="1" i="0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alid</a:t>
            </a:r>
            <a:r>
              <a:rPr kumimoji="0" lang="en-GB" sz="2400" b="1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reasoning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B9D5D4A6-978B-4E2C-8551-30723A743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19925" y="5810249"/>
            <a:ext cx="914400" cy="914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448829-03C5-4378-A638-B2848569D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4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64"/>
    </mc:Choice>
    <mc:Fallback>
      <p:transition spd="slow" advTm="68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Reasoning: Trends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1: TRENDS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Sunglasses sales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rise between May and August each year.  Similarly, sales of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beach towels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increase during the same period.  Therefore, when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sunglasses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sales rise,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beach towel sales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 also rise.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trends move in the same direction?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Therefore the trends are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CORRELATED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DA4617AE-B865-4CD2-833F-77501482593C}"/>
              </a:ext>
            </a:extLst>
          </p:cNvPr>
          <p:cNvSpPr/>
          <p:nvPr/>
        </p:nvSpPr>
        <p:spPr>
          <a:xfrm>
            <a:off x="6096000" y="4257675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7FDA845D-1964-4F7D-9EDA-C928113BF788}"/>
              </a:ext>
            </a:extLst>
          </p:cNvPr>
          <p:cNvSpPr/>
          <p:nvPr/>
        </p:nvSpPr>
        <p:spPr>
          <a:xfrm>
            <a:off x="6867525" y="4257675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595226-26C4-416F-946F-80A3F6CDE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7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559"/>
    </mc:Choice>
    <mc:Fallback>
      <p:transition spd="slow" advTm="12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Reasoning: Trends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1: TRENDS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Sunglasses sales rise between May and August each year.  Similarly, sales of beach towels increase during the same period.  Therefore, when sunglasses sales rise, beach towel sales will also rise.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Correlations with THIRD CAUSES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Sunglasses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sales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cause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beach towel sales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(no direct link)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factor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responsible for an increase in both sales?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DA4617AE-B865-4CD2-833F-77501482593C}"/>
              </a:ext>
            </a:extLst>
          </p:cNvPr>
          <p:cNvSpPr/>
          <p:nvPr/>
        </p:nvSpPr>
        <p:spPr>
          <a:xfrm>
            <a:off x="9820275" y="3982783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7FDA845D-1964-4F7D-9EDA-C928113BF788}"/>
              </a:ext>
            </a:extLst>
          </p:cNvPr>
          <p:cNvSpPr/>
          <p:nvPr/>
        </p:nvSpPr>
        <p:spPr>
          <a:xfrm>
            <a:off x="10668000" y="3982783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30A4D749-54F2-4D19-BB76-942626872365}"/>
              </a:ext>
            </a:extLst>
          </p:cNvPr>
          <p:cNvSpPr/>
          <p:nvPr/>
        </p:nvSpPr>
        <p:spPr>
          <a:xfrm>
            <a:off x="9936480" y="5227891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3BF3FA-E57D-4D11-9E0C-5AE91D1B0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46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34"/>
    </mc:Choice>
    <mc:Fallback>
      <p:transition spd="slow" advTm="67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Reasoning: Trends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1: TRENDS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Sunglasses sales rise between May and August each year.  Similarly, sales of beach towels increase during the same period.  Therefore, when sunglasses sales rise, beach towel sales will also rise.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Correlations with THIRD CAUSES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Sunglasses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sales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cause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beach towel sales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(no direct link)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factor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responsible for an increase in both sales?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and sunny spring/summer weather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DA4617AE-B865-4CD2-833F-77501482593C}"/>
              </a:ext>
            </a:extLst>
          </p:cNvPr>
          <p:cNvSpPr/>
          <p:nvPr/>
        </p:nvSpPr>
        <p:spPr>
          <a:xfrm>
            <a:off x="9820275" y="3982783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7FDA845D-1964-4F7D-9EDA-C928113BF788}"/>
              </a:ext>
            </a:extLst>
          </p:cNvPr>
          <p:cNvSpPr/>
          <p:nvPr/>
        </p:nvSpPr>
        <p:spPr>
          <a:xfrm>
            <a:off x="10668000" y="3982783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30A4D749-54F2-4D19-BB76-942626872365}"/>
              </a:ext>
            </a:extLst>
          </p:cNvPr>
          <p:cNvSpPr/>
          <p:nvPr/>
        </p:nvSpPr>
        <p:spPr>
          <a:xfrm>
            <a:off x="9936480" y="5227891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D768BC-32D6-4D6E-8778-F03BFBC08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9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02"/>
    </mc:Choice>
    <mc:Fallback>
      <p:transition spd="slow" advTm="54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Reasoning: Trends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there appears to be a correlation between trends, it is important to check the ways in which they are linked: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three questions you could ask to check the linking?</a:t>
            </a:r>
          </a:p>
        </p:txBody>
      </p:sp>
      <p:pic>
        <p:nvPicPr>
          <p:cNvPr id="4" name="Picture 2" descr="Image result for trends">
            <a:extLst>
              <a:ext uri="{FF2B5EF4-FFF2-40B4-BE49-F238E27FC236}">
                <a16:creationId xmlns:a16="http://schemas.microsoft.com/office/drawing/2014/main" id="{F64FCBE1-5301-4CE9-9834-3DA74C5E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43" y="4329055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6CF1308-FF68-4D0C-A4D6-578BF8C36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1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623"/>
    </mc:Choice>
    <mc:Fallback>
      <p:transition spd="slow" advTm="13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Reasoning: Trends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there appears to be a correlation between trends, it is important to check the ways in which they are linked: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 to check the relationship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 patterns and trends coincidental rather than there being a direct link between them?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they directly linked by cause and effect?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they linked by a third cause?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mage result for trends">
            <a:extLst>
              <a:ext uri="{FF2B5EF4-FFF2-40B4-BE49-F238E27FC236}">
                <a16:creationId xmlns:a16="http://schemas.microsoft.com/office/drawing/2014/main" id="{DDBE9A87-35CB-498E-8BDC-DD4F688B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43" y="4603375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EDA12C-891E-4EC8-AE09-C0F2B6A34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2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69"/>
    </mc:Choice>
    <mc:Fallback>
      <p:transition spd="slow" advTm="81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295400"/>
            <a:ext cx="10391775" cy="1019176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Lecture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12a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review the online lecture videos from week 7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review flawed reasoning due to positioning of information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review correlated trends and a third cause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F57153-B977-4FDD-ABE5-6862D47FC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57"/>
    </mc:Choice>
    <mc:Fallback>
      <p:transition spd="slow" advTm="4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809625"/>
            <a:ext cx="11087099" cy="962025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942975"/>
            <a:ext cx="11325224" cy="46577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There are many ways in which arguments can be flawed.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A flawed argument may have been created intentionally or unintentionally by the author.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Exploring examples of flawed reasoning due to cause and effect highlights that the way information is positioned together may be misleading.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By positioning information together, a relationship is suggested between the two pieces of information.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Thus, it is important to examine e.g. statistics placed together in a news article to check if there is a valid relationship between the two pieces of evidence.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52C6C-128B-434B-8EFB-B2AA70854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424" y="669372"/>
            <a:ext cx="2119361" cy="16333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6C038D-C4FC-483C-8479-2778F932A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4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20"/>
    </mc:Choice>
    <mc:Fallback>
      <p:transition spd="slow" advTm="139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We have ….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the online lecture videos from week 7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flawed reasoning due to positioning of information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correlated trends and a third cause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1320F1-415F-4BE4-B757-842134A00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61"/>
    </mc:Choice>
    <mc:Fallback>
      <p:transition spd="slow" advTm="2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12 Part 12b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F03BE8-2A35-4A03-82EC-22D33463B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65"/>
    </mc:Choice>
    <mc:Fallback>
      <p:transition spd="slow" advTm="31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57277"/>
            <a:ext cx="10775951" cy="1114423"/>
          </a:xfrm>
        </p:spPr>
        <p:txBody>
          <a:bodyPr/>
          <a:lstStyle/>
          <a:p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Final Exam Countdown</a:t>
            </a:r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313DBE-BC72-4C9B-9B55-634705610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959698"/>
              </p:ext>
            </p:extLst>
          </p:nvPr>
        </p:nvGraphicFramePr>
        <p:xfrm>
          <a:off x="2124075" y="2686050"/>
          <a:ext cx="8629650" cy="20288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0062">
                  <a:extLst>
                    <a:ext uri="{9D8B030D-6E8A-4147-A177-3AD203B41FA5}">
                      <a16:colId xmlns:a16="http://schemas.microsoft.com/office/drawing/2014/main" val="3275088863"/>
                    </a:ext>
                  </a:extLst>
                </a:gridCol>
                <a:gridCol w="4319588">
                  <a:extLst>
                    <a:ext uri="{9D8B030D-6E8A-4147-A177-3AD203B41FA5}">
                      <a16:colId xmlns:a16="http://schemas.microsoft.com/office/drawing/2014/main" val="281995451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r>
                        <a:rPr lang="en-GB" dirty="0"/>
                        <a:t>Week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22551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GB" dirty="0"/>
                        <a:t>Week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Mock Exam Feedback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900177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GB" dirty="0"/>
                        <a:t>Week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FINAL EXAM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99447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6ADA65-9194-4507-A1BA-8151ADEB3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17"/>
    </mc:Choice>
    <mc:Fallback>
      <p:transition spd="slow" advTm="51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1"/>
            <a:ext cx="8764270" cy="92710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What is a flawed argument?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Suggest two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reasons as to why arguments could be flawed.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Can you think of any ways in which an argument could be flawed?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question">
            <a:extLst>
              <a:ext uri="{FF2B5EF4-FFF2-40B4-BE49-F238E27FC236}">
                <a16:creationId xmlns:a16="http://schemas.microsoft.com/office/drawing/2014/main" id="{D28FA5E1-AD48-4424-B565-E7449C3F1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448176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66F77E0-9B50-4E6E-915D-BB96AC87D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030"/>
    </mc:Choice>
    <mc:Fallback>
      <p:transition spd="slow" advTm="128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1087099" cy="993774"/>
          </a:xfrm>
        </p:spPr>
        <p:txBody>
          <a:bodyPr/>
          <a:lstStyle/>
          <a:p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Flawed Arguments: Explored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14574"/>
            <a:ext cx="10515600" cy="3952876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A4270F-0A9D-4A3D-8A6A-320D544D6B41}"/>
              </a:ext>
            </a:extLst>
          </p:cNvPr>
          <p:cNvSpPr txBox="1"/>
          <p:nvPr/>
        </p:nvSpPr>
        <p:spPr>
          <a:xfrm>
            <a:off x="3059906" y="2737016"/>
            <a:ext cx="6119812" cy="4351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Flawed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 or characterized by a fundamental weakness or imperfection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flawed argument?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argument that has a weakness or imperfection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mirror&#10;&#10;Description automatically generated">
            <a:extLst>
              <a:ext uri="{FF2B5EF4-FFF2-40B4-BE49-F238E27FC236}">
                <a16:creationId xmlns:a16="http://schemas.microsoft.com/office/drawing/2014/main" id="{77418C4E-7D9D-41F8-AE75-E422ADE69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1239439"/>
            <a:ext cx="2667000" cy="2667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052560-C4C8-4FCF-97F8-DF472224A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6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9"/>
    </mc:Choice>
    <mc:Fallback>
      <p:transition spd="slow" advTm="32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1087099" cy="993774"/>
          </a:xfrm>
        </p:spPr>
        <p:txBody>
          <a:bodyPr/>
          <a:lstStyle/>
          <a:p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Flawed Arguments: Why?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14574"/>
            <a:ext cx="10515600" cy="4124326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Arguments may be flawed because: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author did not recognise that their own argument was flawed. </a:t>
            </a:r>
            <a:r>
              <a:rPr lang="en-GB" b="1" dirty="0">
                <a:solidFill>
                  <a:srgbClr val="0070C0"/>
                </a:solidFill>
                <a:latin typeface="Calibri" panose="020F0502020204030204"/>
              </a:rPr>
              <a:t>UNINTENTIONAL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author intended to mislead the audience by deliberately distorting the reasoning or misusing language to create particular responses.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INTENTIONAL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CFBD9F-7365-4265-99AC-77ED61CDE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61"/>
    </mc:Choice>
    <mc:Fallback>
      <p:transition spd="slow" advTm="65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1087099" cy="993774"/>
          </a:xfrm>
        </p:spPr>
        <p:txBody>
          <a:bodyPr/>
          <a:lstStyle/>
          <a:p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Flawed Arguments: How?</a:t>
            </a:r>
            <a:endParaRPr lang="en-GB" dirty="0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3B3F9F48-F0AA-4CD9-8B5F-BFC5131349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9899773"/>
              </p:ext>
            </p:extLst>
          </p:nvPr>
        </p:nvGraphicFramePr>
        <p:xfrm>
          <a:off x="831850" y="2314574"/>
          <a:ext cx="10515600" cy="412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7AC00B-4455-4D14-9324-0D86F43C2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68"/>
    </mc:Choice>
    <mc:Fallback>
      <p:transition spd="slow" advTm="29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1087099" cy="993774"/>
          </a:xfrm>
        </p:spPr>
        <p:txBody>
          <a:bodyPr/>
          <a:lstStyle/>
          <a:p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Flawed Arguments: How?</a:t>
            </a:r>
            <a:endParaRPr lang="en-GB" dirty="0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3B3F9F48-F0AA-4CD9-8B5F-BFC5131349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9989319"/>
              </p:ext>
            </p:extLst>
          </p:nvPr>
        </p:nvGraphicFramePr>
        <p:xfrm>
          <a:off x="831850" y="2314574"/>
          <a:ext cx="10515600" cy="412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1C4732-4239-4D77-B832-EA426E4B6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5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460"/>
    </mc:Choice>
    <mc:Fallback>
      <p:transition spd="slow" advTm="12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809625"/>
            <a:ext cx="11087099" cy="962025"/>
          </a:xfrm>
        </p:spPr>
        <p:txBody>
          <a:bodyPr/>
          <a:lstStyle/>
          <a:p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Flawed Reasoning: Cause and Effect</a:t>
            </a:r>
            <a:endParaRPr lang="en-GB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847850"/>
            <a:ext cx="11325224" cy="4876800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flawed reasoning to assume that because two pieces of information are found together or occur at the same time, there must be a link between them.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the students arrived early to the exam.  The trains were running ahead of schedule that day.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students’ early arrival linked to?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underlying assumption?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2D1816-380D-4BF5-A591-6AA34E244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67"/>
    </mc:Choice>
    <mc:Fallback>
      <p:transition spd="slow" advTm="118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1275</Words>
  <Application>Microsoft Office PowerPoint</Application>
  <PresentationFormat>Widescreen</PresentationFormat>
  <Paragraphs>150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Times New Roman</vt:lpstr>
      <vt:lpstr>Wingdings</vt:lpstr>
      <vt:lpstr>1_HI-Lecture Template-2005</vt:lpstr>
      <vt:lpstr>UF05-Critical Thinking</vt:lpstr>
      <vt:lpstr>Aims: Lecture 12aeek 1 Aims</vt:lpstr>
      <vt:lpstr>Final Exam Countdown</vt:lpstr>
      <vt:lpstr>Flawed Arguments: Review</vt:lpstr>
      <vt:lpstr>Flawed Arguments: Explored</vt:lpstr>
      <vt:lpstr>Flawed Arguments: Why?</vt:lpstr>
      <vt:lpstr>Flawed Arguments: How?</vt:lpstr>
      <vt:lpstr>Flawed Arguments: How?</vt:lpstr>
      <vt:lpstr>Flawed Reasoning: Cause and Effect</vt:lpstr>
      <vt:lpstr>Flawed Reasoning: Cause and Effect</vt:lpstr>
      <vt:lpstr>Flawed Reasoning: Cause and Effect</vt:lpstr>
      <vt:lpstr>Flawed Reasoning: Cause and Effect</vt:lpstr>
      <vt:lpstr>Flawed Reasoning: Analysis in Action</vt:lpstr>
      <vt:lpstr>Flawed Reasoning: Analysis in Action</vt:lpstr>
      <vt:lpstr>Flawed Reasoning: Trends</vt:lpstr>
      <vt:lpstr>Flawed Reasoning: Trends</vt:lpstr>
      <vt:lpstr>Flawed Reasoning: Trends</vt:lpstr>
      <vt:lpstr>Flawed Reasoning: Trends</vt:lpstr>
      <vt:lpstr>Flawed Reasoning: Trends</vt:lpstr>
      <vt:lpstr>Conclusions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Gyatso</dc:creator>
  <cp:lastModifiedBy>Grace Gyatso</cp:lastModifiedBy>
  <cp:revision>85</cp:revision>
  <dcterms:created xsi:type="dcterms:W3CDTF">2020-10-26T10:02:50Z</dcterms:created>
  <dcterms:modified xsi:type="dcterms:W3CDTF">2020-12-21T11:10:32Z</dcterms:modified>
</cp:coreProperties>
</file>