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3" r:id="rId2"/>
    <p:sldId id="452" r:id="rId3"/>
    <p:sldId id="469" r:id="rId4"/>
    <p:sldId id="476" r:id="rId5"/>
    <p:sldId id="483" r:id="rId6"/>
    <p:sldId id="485" r:id="rId7"/>
    <p:sldId id="486" r:id="rId8"/>
    <p:sldId id="487" r:id="rId9"/>
    <p:sldId id="488" r:id="rId10"/>
    <p:sldId id="489" r:id="rId11"/>
    <p:sldId id="494" r:id="rId12"/>
    <p:sldId id="495" r:id="rId13"/>
    <p:sldId id="493" r:id="rId14"/>
    <p:sldId id="491" r:id="rId15"/>
    <p:sldId id="492" r:id="rId16"/>
    <p:sldId id="482" r:id="rId17"/>
    <p:sldId id="490" r:id="rId18"/>
    <p:sldId id="4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705" y="-297"/>
            <a:ext cx="16257409" cy="6858594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2779" y="3138562"/>
            <a:ext cx="9215967" cy="866502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15414" y="1557190"/>
            <a:ext cx="9410700" cy="1366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F240D"/>
                </a:solidFill>
              </a:defRPr>
            </a:lvl1pPr>
          </a:lstStyle>
          <a:p>
            <a:pPr lvl="0"/>
            <a:r>
              <a:rPr lang="en-AU" altLang="en-US" noProof="0" dirty="0"/>
              <a:t>Lecture #: Part #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723" y="15148"/>
            <a:ext cx="4588933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16633"/>
            <a:ext cx="10515600" cy="615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026271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00269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31638" y="120161"/>
            <a:ext cx="9555421" cy="5287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</a:t>
            </a:r>
            <a:endParaRPr lang="en-AU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1199456" y="1556793"/>
            <a:ext cx="10273208" cy="37451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87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116633"/>
            <a:ext cx="9168341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816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2768"/>
            <a:ext cx="9313035" cy="4979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064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2756"/>
            <a:ext cx="8928992" cy="741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329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116633"/>
            <a:ext cx="8928992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306860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55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836712"/>
            <a:ext cx="3932767" cy="12206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48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E4E607-382A-4D99-9C15-CD37FE06C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0"/>
            <a:ext cx="163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dirty="0">
                <a:latin typeface="Tahoma" panose="020B0604030504040204" pitchFamily="34" charset="0"/>
              </a:rPr>
              <a:t>Holmes Institute Pathways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5546781-2D24-4626-AC44-3BF7F711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6453189"/>
            <a:ext cx="33612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solidFill>
                  <a:schemeClr val="bg1"/>
                </a:solidFill>
                <a:latin typeface="Tahoma" panose="020B0604030504040204" pitchFamily="34" charset="0"/>
              </a:rPr>
              <a:t>Applied Business Statistics for Managers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</p:spTree>
    <p:extLst>
      <p:ext uri="{BB962C8B-B14F-4D97-AF65-F5344CB8AC3E}">
        <p14:creationId xmlns:p14="http://schemas.microsoft.com/office/powerpoint/2010/main" val="33246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9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B89612-F73D-4191-803A-F1219F8AA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8 – PART 8b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7F354-CBDA-44E8-82DB-8136B07EE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UF05-Critical Thinking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11A1F3-6058-4D40-8493-44A4F1F34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58"/>
    </mc:Choice>
    <mc:Fallback>
      <p:transition spd="slow" advTm="25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901089"/>
            <a:ext cx="12658725" cy="851512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Implied Conclusions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352550"/>
            <a:ext cx="11223626" cy="4895851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Premise			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Premise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Conclusion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missed class and have not been in contact with my group project group.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 is the presentation day.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Implied conclusion?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contact them early before class to see how I can help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                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rely on them to do the presentation w/out me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825" y="2126944"/>
            <a:ext cx="2327275" cy="21992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EE0C4F-9DAA-4DCB-9D26-64472C5FE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105"/>
    </mc:Choice>
    <mc:Fallback>
      <p:transition spd="slow" advTm="92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828675"/>
            <a:ext cx="12658725" cy="1009650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Implied Conclusions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838325"/>
            <a:ext cx="11223626" cy="4886326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Premise			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Premise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Conclusion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stayed up late working on my assignment.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I slept through my alarm and woke up late.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Implied conclusion? 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75" y="2184094"/>
            <a:ext cx="1970585" cy="186217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7BF3C1-D133-4EE7-8516-E78E5CDDE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2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810"/>
    </mc:Choice>
    <mc:Fallback>
      <p:transition spd="slow" advTm="136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828675"/>
            <a:ext cx="12658725" cy="809625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Implied Conclusions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400175"/>
            <a:ext cx="11223626" cy="4362450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Premise			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Premise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Conclusion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stayed up late working on my assignment.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I slept through my alarm and woke up very late.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Implied conclusion?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decided to check my assignment and submit it straightaway.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                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missed the submission deadline.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75" y="2184094"/>
            <a:ext cx="1970585" cy="186217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A641B9-75CB-4136-8551-D4DC0FFDA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0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22"/>
    </mc:Choice>
    <mc:Fallback>
      <p:transition spd="slow" advTm="4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1168401"/>
            <a:ext cx="12658725" cy="850900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Unstated premises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019301"/>
            <a:ext cx="11223626" cy="4705350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Premises could be unstated because …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of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lac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k of clarity on behalf of the speaker/writer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it is a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ssumed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obvious information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Unstated premises force the listener/reader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to assume possible reasons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- possibly misunderstand what was said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5" y="3165169"/>
            <a:ext cx="2943225" cy="2781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95EB3D5-FCD3-4BE6-963A-285F4FBC3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6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22"/>
    </mc:Choice>
    <mc:Fallback>
      <p:transition spd="slow" advTm="94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901089"/>
            <a:ext cx="12487276" cy="851512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Missing premises/reasons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057400"/>
            <a:ext cx="11223626" cy="4191001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Premise					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Premise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		Missing premises?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must start studying for my exams.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35" y="2184094"/>
            <a:ext cx="2943225" cy="2781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4B44C3-2A70-405A-97A2-CA7E87A89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966"/>
    </mc:Choice>
    <mc:Fallback>
      <p:transition spd="slow" advTm="14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901089"/>
            <a:ext cx="12487276" cy="851512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Missing premises/reasons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000250"/>
            <a:ext cx="11223626" cy="3762375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Premise					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Premise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+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want to time manage my time effectively and get ahead.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am worried about failing the module.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must start studying for my exams.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35" y="2184094"/>
            <a:ext cx="2943225" cy="2781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2FB1B5-38F7-461F-8574-595843CE4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8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73"/>
    </mc:Choice>
    <mc:Fallback>
      <p:transition spd="slow" advTm="167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257426"/>
            <a:ext cx="10515600" cy="383222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Arguments can be considered flawed if the conclusion or premises are missing.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When vital pieces of an argument are missing, assumptions need to be made based on the evidence at hand.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It is likely that misunderstandings follow as a result.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It is important to question if the point was made clearly or am I assuming a premise or conclusion in this case?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It is good practice to check understanding if there is uncertainty.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ECE07-4193-494D-8B7C-E3164AE83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424" y="669372"/>
            <a:ext cx="2119361" cy="16333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D5194C0-E9C3-4C5B-B6D6-0B5CAE271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864"/>
    </mc:Choice>
    <mc:Fallback>
      <p:transition spd="slow" advTm="184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We have ….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explored what an assumption is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investigated how assumptions link to flawed arguments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explored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examples of flawed arguments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1C673C-704A-4F5B-AE4A-C1ECA6C15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8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33"/>
    </mc:Choice>
    <mc:Fallback>
      <p:transition spd="slow" advTm="45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357311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Lecture: Week 8 Part 8c</a:t>
            </a:r>
          </a:p>
          <a:p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UF05-Critical Thinking</a:t>
            </a:r>
            <a:endParaRPr lang="en-GB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69C860-0889-4EC1-A1F5-EAA631965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68"/>
    </mc:Choice>
    <mc:Fallback>
      <p:transition spd="slow" advTm="67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295400"/>
            <a:ext cx="10391775" cy="1019176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Aims: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Lecture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8b</a:t>
            </a:r>
            <a:r>
              <a:rPr lang="en-GB" dirty="0"/>
              <a:t>eek 1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explore what an assumption is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investigate how assumptions link to flawed arguments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explore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examples of flawed arguments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443CAC-0765-45E2-AD49-1FF6EA8BC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30"/>
    </mc:Choice>
    <mc:Fallback>
      <p:transition spd="slow" advTm="4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57277"/>
            <a:ext cx="10775951" cy="1114423"/>
          </a:xfrm>
        </p:spPr>
        <p:txBody>
          <a:bodyPr/>
          <a:lstStyle/>
          <a:p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Final Exam Countdown</a:t>
            </a:r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313DBE-BC72-4C9B-9B55-634705610EAE}"/>
              </a:ext>
            </a:extLst>
          </p:cNvPr>
          <p:cNvGraphicFramePr>
            <a:graphicFrameLocks noGrp="1"/>
          </p:cNvGraphicFramePr>
          <p:nvPr/>
        </p:nvGraphicFramePr>
        <p:xfrm>
          <a:off x="2114550" y="2362199"/>
          <a:ext cx="8296276" cy="34261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48138">
                  <a:extLst>
                    <a:ext uri="{9D8B030D-6E8A-4147-A177-3AD203B41FA5}">
                      <a16:colId xmlns:a16="http://schemas.microsoft.com/office/drawing/2014/main" val="3275088863"/>
                    </a:ext>
                  </a:extLst>
                </a:gridCol>
                <a:gridCol w="4148138">
                  <a:extLst>
                    <a:ext uri="{9D8B030D-6E8A-4147-A177-3AD203B41FA5}">
                      <a16:colId xmlns:a16="http://schemas.microsoft.com/office/drawing/2014/main" val="281995451"/>
                    </a:ext>
                  </a:extLst>
                </a:gridCol>
              </a:tblGrid>
              <a:tr h="557213">
                <a:tc>
                  <a:txBody>
                    <a:bodyPr/>
                    <a:lstStyle/>
                    <a:p>
                      <a:r>
                        <a:rPr lang="en-GB" dirty="0"/>
                        <a:t>Week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Task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225513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r>
                        <a:rPr lang="en-GB" dirty="0"/>
                        <a:t>Week 8-9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Final course topics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574239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r>
                        <a:rPr lang="en-GB" dirty="0"/>
                        <a:t>Week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Revision and Preparation for Mock Exam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722024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r>
                        <a:rPr lang="en-GB" dirty="0"/>
                        <a:t>Week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Mock Exam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137760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r>
                        <a:rPr lang="en-GB" dirty="0"/>
                        <a:t>Week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Mock Exam Feedback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900177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r>
                        <a:rPr lang="en-GB" dirty="0"/>
                        <a:t>Week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FINAL EXAM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994477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3649A3-D6E7-45FF-8B96-7B6CF3AA4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59"/>
    </mc:Choice>
    <mc:Fallback>
      <p:transition spd="slow" advTm="73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Assumptions: Introduction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847851"/>
            <a:ext cx="11223626" cy="4876800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assumption</a:t>
            </a:r>
            <a:r>
              <a:rPr lang="en-GB" sz="2800" dirty="0">
                <a:latin typeface="Calibri" panose="020F0502020204030204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Consider how making assumptions could connect to flawed arguments.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Image result for explore clip art">
            <a:extLst>
              <a:ext uri="{FF2B5EF4-FFF2-40B4-BE49-F238E27FC236}">
                <a16:creationId xmlns:a16="http://schemas.microsoft.com/office/drawing/2014/main" id="{01AFC0FE-D478-4151-9B54-BA5CF0E73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9" y="3770630"/>
            <a:ext cx="25527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D64583-5785-4106-8CE9-69B629ECB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4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62"/>
    </mc:Choice>
    <mc:Fallback>
      <p:transition spd="slow" advTm="11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Assumptions Introduction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219325"/>
            <a:ext cx="11223626" cy="450532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assumption</a:t>
            </a:r>
            <a:r>
              <a:rPr lang="en-GB" sz="2800" dirty="0">
                <a:latin typeface="Calibri" panose="020F0502020204030204"/>
              </a:rPr>
              <a:t>?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Information that is accepted as true or certain without valid proof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52EF9E-64AA-4FE9-999A-70F30A557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5" name="Picture 4" descr="Image result for explore clip art">
            <a:extLst>
              <a:ext uri="{FF2B5EF4-FFF2-40B4-BE49-F238E27FC236}">
                <a16:creationId xmlns:a16="http://schemas.microsoft.com/office/drawing/2014/main" id="{01699E23-204F-4F17-BD5D-BB6B7EEB6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9" y="3770630"/>
            <a:ext cx="25527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68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73"/>
    </mc:Choice>
    <mc:Fallback>
      <p:transition spd="slow" advTm="40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Assumptions Introduction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019301"/>
            <a:ext cx="11223626" cy="4705350"/>
          </a:xfr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Consider how making assumptions could connect to flawed arguments.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Well-structured argument: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A conclusion or clear position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Premises or reasons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Clear connection between the position and the reasons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5" y="3165169"/>
            <a:ext cx="2943225" cy="2781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25C9FD-088D-493E-BB43-8AACED2B1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964"/>
    </mc:Choice>
    <mc:Fallback>
      <p:transition spd="slow" advTm="110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68401"/>
            <a:ext cx="10534649" cy="1517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Assumptions Introduction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019301"/>
            <a:ext cx="11223626" cy="4705350"/>
          </a:xfrm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Consider how making assumptions could connect to flawed arguments.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Missing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Pieces to an Argument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Implied conclusions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Unstated premises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Missing connections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5" y="3165169"/>
            <a:ext cx="2943225" cy="27813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AB0E3E-12DB-4467-927E-6C5B916A8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9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821"/>
    </mc:Choice>
    <mc:Fallback>
      <p:transition spd="slow" advTm="173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1168401"/>
            <a:ext cx="12658725" cy="850900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Implied Conclusions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2019301"/>
            <a:ext cx="11223626" cy="4705350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Conclusions could be implied because …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of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lac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k of clarity on behalf of the speaker/writer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it is a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ssumed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obvious information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Implied conclusions force the listener/reader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to assume a possible conclusion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/>
              </a:rPr>
              <a:t>- possibly misunderstand the main point of what was said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5" y="3165169"/>
            <a:ext cx="2943225" cy="27813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A9FC08-C692-4D9B-888A-3615C73FF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0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95"/>
    </mc:Choice>
    <mc:Fallback>
      <p:transition spd="slow" advTm="98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828675"/>
            <a:ext cx="12658725" cy="1009650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Flawed Arguments: Implied Conclusions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838325"/>
            <a:ext cx="11223626" cy="4886326"/>
          </a:xfrm>
        </p:spPr>
        <p:txBody>
          <a:bodyPr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Premise			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Premise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  Conclusion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missed class and have not been in contact with my group project group.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 is the presentation day.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Implied conclusion? 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puzzle pieces&#10;&#10;Description automatically generated">
            <a:extLst>
              <a:ext uri="{FF2B5EF4-FFF2-40B4-BE49-F238E27FC236}">
                <a16:creationId xmlns:a16="http://schemas.microsoft.com/office/drawing/2014/main" id="{5F29F76F-B02D-4794-9FF5-0DBCEC15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75" y="2184094"/>
            <a:ext cx="1970585" cy="186217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706F29-7FD1-4835-9536-7DB0D3240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1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548"/>
    </mc:Choice>
    <mc:Fallback>
      <p:transition spd="slow" advTm="168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I-Lecture Template-2005">
  <a:themeElements>
    <a:clrScheme name="HI-Lecture Template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-Lecture Template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I-Lecture Template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694</Words>
  <Application>Microsoft Office PowerPoint</Application>
  <PresentationFormat>Widescreen</PresentationFormat>
  <Paragraphs>159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Wingdings</vt:lpstr>
      <vt:lpstr>1_HI-Lecture Template-2005</vt:lpstr>
      <vt:lpstr>UF05-Critical Thinking</vt:lpstr>
      <vt:lpstr>Aims: Lecture 8beek 1 Aims</vt:lpstr>
      <vt:lpstr>Final Exam Countdown</vt:lpstr>
      <vt:lpstr>Making Assumptions: Introduction1 Aims</vt:lpstr>
      <vt:lpstr>Making Assumptions Introduction1 Aims</vt:lpstr>
      <vt:lpstr>Making Assumptions Introduction1 Aims</vt:lpstr>
      <vt:lpstr>Making Assumptions Introduction1 Aims</vt:lpstr>
      <vt:lpstr>Flawed Arguments: Implied Conclusions</vt:lpstr>
      <vt:lpstr>Flawed Arguments: Implied Conclusions</vt:lpstr>
      <vt:lpstr>Flawed Arguments: Implied Conclusions</vt:lpstr>
      <vt:lpstr>Flawed Arguments: Implied Conclusions</vt:lpstr>
      <vt:lpstr>Flawed Arguments: Implied Conclusions</vt:lpstr>
      <vt:lpstr>Flawed Arguments: Unstated premises</vt:lpstr>
      <vt:lpstr>Flawed Arguments: Missing premises/reasons</vt:lpstr>
      <vt:lpstr>Flawed Arguments: Missing premises/reasons</vt:lpstr>
      <vt:lpstr>Conclusions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Gyatso</dc:creator>
  <cp:lastModifiedBy>Grace Gyatso</cp:lastModifiedBy>
  <cp:revision>65</cp:revision>
  <dcterms:created xsi:type="dcterms:W3CDTF">2020-10-26T10:02:50Z</dcterms:created>
  <dcterms:modified xsi:type="dcterms:W3CDTF">2020-11-25T13:09:25Z</dcterms:modified>
</cp:coreProperties>
</file>