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ink/ink1.xml" ContentType="application/inkml+xml"/>
  <Override PartName="/ppt/ink/ink2.xml" ContentType="application/inkml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453" r:id="rId2"/>
    <p:sldId id="452" r:id="rId3"/>
    <p:sldId id="454" r:id="rId4"/>
    <p:sldId id="457" r:id="rId5"/>
    <p:sldId id="458" r:id="rId6"/>
    <p:sldId id="459" r:id="rId7"/>
    <p:sldId id="460" r:id="rId8"/>
    <p:sldId id="461" r:id="rId9"/>
    <p:sldId id="462" r:id="rId10"/>
    <p:sldId id="463" r:id="rId11"/>
    <p:sldId id="464" r:id="rId12"/>
    <p:sldId id="465" r:id="rId13"/>
    <p:sldId id="466" r:id="rId14"/>
    <p:sldId id="467" r:id="rId15"/>
    <p:sldId id="4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ce Gyatso" initials="GG" lastIdx="1" clrIdx="0">
    <p:extLst>
      <p:ext uri="{19B8F6BF-5375-455C-9EA6-DF929625EA0E}">
        <p15:presenceInfo xmlns:p15="http://schemas.microsoft.com/office/powerpoint/2012/main" userId="07b4a5f9859b6e8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05T15:41:56.211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0-07T08:53:14.6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23516 10452 0,'25'0'146,"1"0"-142,-1 0 6,26 0-3,-51-26 0,50 26-2,-24-25 4,24-1 1,1 26-8,0 0 10,-26 0-7,51-25 2,-50 25 30,-1 0 0,77 0-35,-77 0 12,26 0-13,50 0 17,-50 0-14,-26 0 13,1 0-3,24 0 1,-24 0-1,-1 0 27,26 0-33,-26 0 8,26 0-11,0 0 2,25 0 0,-51 0 0,102 0 1,-102 0-3,51 0 2,-50 0 2,25 0-2,-1 0-1,1 0 3,0 0 5,-26 0-5,26 0-4,-26 0 2,26 0 1,0 0 6,50 25-7,-25-25 7,26 0-6,-26 0 7,-51 0-9,26 0 1,-26 0 3,26 0-5,-26 0 2,26 0 0,0 0 7,-26 0 305,-25 26-312,76-26-3,-50 0 7,75 0-8,-25 25 5,51-25-1,-51 0 4,-25 0-5,25 0 2,-25 0-3,-26 0 4,51 0-4,0 0 8,-50 0-6,-1 0 4,1 0-6,-1 0 8,0 0 48,1 0-29,-1 0-11,0 0-19,1 0 73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0-07T08:53:18.1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22400 12633 0,'25'0'93,"26"0"-81,-1 0-2,1 0-3,-25 0-4,24 0 1,-24 0 9,24-25-5,1 25 8,-26 0-11,1 0 6,-1 0-6,26 0 17,-26 0-15,1 0-2,24 0 3,-24 0 1,-1 0-4,26 0 5,0 0-3,50 0-1,-76 0 8,26 0-6,0 0-3,-26 0 2,26 0 9,0 0-1,-26 0 6,26 0-15,0 0 9,-26 0-8,51 0 0,-51 0 3,1 0-7,25 0 6,-1 0-2,26 0 0,-25 0 0,0 0 0,0 0 2,-26 0-3,26 0 1,-1 0 0,-24 0 0,-1 0 7,1 0-4,-1 0-5,0 0 2,1 0 0,-1 0 1,0 0 21,51 0 298,-25 0-320,76 0 4,-51 25-5,26-25-2,24 25 6,-49-25-6,-1 0-1,25 0 4,-25 0 10,-25 0-12,-26 0 7,26 0-8,0 0 1,0 0 2,25 0 2,-51 0-4,26 0 3,0 0 2,25 0 1,-51 0-2,51 0-2,-25 0 1,-26 0-1,51 0 1,-50 0-4,-1 0 7,102 0 1,-102 0 3,1 0-1,75 0 292,-76 0-299,1 0-1,25 0-2,25 0 4,0 26 5,-51-26-8,1 0 1,50 25 1,-51-25-1,51 0-2,-25 0 6,25 0-4,0 0 1,26 0-1,-26 0 3,-26 0-2,26 0 2,-25 0-5,0 0 4,0 0-1,-1 0 7,-24 0-6,-1 0 1,1 0-5,24 0 4,1 0 6,-26 0-6,26 0 8,-26 0-12,26 0 6,-25 0 11,-1 0-14,0 0 56,1 0 176,-1 0-232,26 0-1,-26 0 1,26 0 1,0 0 2,-1 0-6,26 0 4,-50 0-1,50 0-1,0 0 20,-51 0-24,1 0 13,-1 0 21,1 0 7,24 0-29,-24 0 31,-1 0-40,0 0 34,1 0 33,-1 0-52,0 0-6,26 0-7,25 0 10,-50 0-10,-1 0 5,0 0-4,1 0 48,25 0-46,-26 0 4,0 0-9,1 0 4,-1 0-4,0 0 2,26-25 3,-26 25 269,1 0-215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0-06T08:38:36.78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52217">
    <iact:property name="dataType"/>
    <iact:actionData xml:id="d0">
      <inkml:trace xmlns:inkml="http://www.w3.org/2003/InkML" xml:id="stk0" contextRef="#ctx0" brushRef="#br0">24936 14510 0,'51'0'123,"25"0"-113,-50 0-7,75 0 6,-25 0-2,-25 0 0,25 0 3,-51 0-5,26 0 2,0 0-2,-26 0 3,1 0 0,24 0 0,-24 0 15,-1 0-4,51 0-12,0 0 17,-50 0-16,24 0-2,1 0-1,0 0 5,25 0-5,-25 0 1,-26 0 4,0 0-2,1 0-1,-1 0-2,1 0 5,24 0-3,1 0 5,0 0-1,-1 0-8,-24 0 7,75 0-5,-25 0 3,1 0-1,-27 0-1,1 0 3,0-25-2,-1 25 2,-24 0 336,25 0-334,-1 0 4,1 0-9,-26 0-1,26 0 6,25 0-3,26 0-4,-1 0 2,1-26 1,75-24 1,-126 50 0,101 0-2,-101 0-1,0 0 5,50 0 3,-75 0-6,24 0 1,-24 0-1,24 0-2,-24 0 14,-1 0-13,0 0 25,1 0 2,25 0-27,-26 0 3,0 0-3,1 0 3,-1 0-4,51 0 2,-25 0 1,0 0-1,25 0 1,-51 0-2,26 0 0,-26 0 3,1 0-2,-1 0 0,26 0 8,-26 0-8,0 0 8,1 0-1,-1 0-7,1 0 17,-1 0-18,0 0 3,26 0-4,0 25 8,-26 0 3,0-25-9,1 26 8,-1-26 305,26 0-317,-26 0 7,1 0-2,24 0-1,-50 25 0,51-25 1,-25 0-3,24 0 5,-24 0-5,-1 0 8,0 0 99,51 0-61,-25 0-48,-25 0 8,24 0-2,-24 0-4,-1 0 7,0 0 24,1 0 44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B5D02-695D-4973-A280-5A384AD68063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12A5A-A411-4E15-BF35-9B4AA7CA95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383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705" y="-297"/>
            <a:ext cx="16257409" cy="6858594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12779" y="3138562"/>
            <a:ext cx="9215967" cy="866502"/>
          </a:xfr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AU" altLang="en-US" noProof="0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15414" y="1557190"/>
            <a:ext cx="9410700" cy="136683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AF240D"/>
                </a:solidFill>
              </a:defRPr>
            </a:lvl1pPr>
          </a:lstStyle>
          <a:p>
            <a:pPr lvl="0"/>
            <a:r>
              <a:rPr lang="en-AU" altLang="en-US" noProof="0" dirty="0"/>
              <a:t>Lecture #: Part #</a:t>
            </a:r>
          </a:p>
        </p:txBody>
      </p:sp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3599723" y="15148"/>
            <a:ext cx="4588933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10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16633"/>
            <a:ext cx="10515600" cy="615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036516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570792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31638" y="120161"/>
            <a:ext cx="9555421" cy="5287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Learning Objectives</a:t>
            </a:r>
            <a:endParaRPr lang="en-AU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1199456" y="1556793"/>
            <a:ext cx="10273208" cy="37451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0" name="Picture 39"/>
          <p:cNvPicPr/>
          <p:nvPr/>
        </p:nvPicPr>
        <p:blipFill>
          <a:blip r:embed="rId3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9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51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659" y="116633"/>
            <a:ext cx="9168341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0526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22768"/>
            <a:ext cx="9313035" cy="4979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4219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22756"/>
            <a:ext cx="8928992" cy="741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0887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637" y="116633"/>
            <a:ext cx="8928992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8320454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2611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836712"/>
            <a:ext cx="3932767" cy="12206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753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7E4E607-382A-4D99-9C15-CD37FE06C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62877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0"/>
            <a:ext cx="16319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dirty="0">
                <a:latin typeface="Tahoma" panose="020B0604030504040204" pitchFamily="34" charset="0"/>
              </a:rPr>
              <a:t>Holmes Institute Pathways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>
          <a:blip r:embed="rId14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E5546781-2D24-4626-AC44-3BF7F7116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6453189"/>
            <a:ext cx="336126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solidFill>
                  <a:schemeClr val="bg1"/>
                </a:solidFill>
                <a:latin typeface="Tahoma" panose="020B0604030504040204" pitchFamily="34" charset="0"/>
              </a:rPr>
              <a:t>Applied Business Statistics for Managers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</p:spTree>
    <p:extLst>
      <p:ext uri="{BB962C8B-B14F-4D97-AF65-F5344CB8AC3E}">
        <p14:creationId xmlns:p14="http://schemas.microsoft.com/office/powerpoint/2010/main" val="343436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SzPct val="95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95000"/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microsoft.com/office/2011/relationships/inkAction" Target="../ink/inkAction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comments" Target="../comments/commen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3.xml"/><Relationship Id="rId7" Type="http://schemas.openxmlformats.org/officeDocument/2006/relationships/customXml" Target="../ink/ink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emf"/><Relationship Id="rId5" Type="http://schemas.openxmlformats.org/officeDocument/2006/relationships/customXml" Target="../ink/ink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8B89612-F73D-4191-803A-F1219F8AA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WEEK 1 – PART 1a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7F354-CBDA-44E8-82DB-8136B07EE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UF05-Critical Thinking</a:t>
            </a: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335F8B-417D-4A5C-8044-A11F29E77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7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93"/>
    </mc:Choice>
    <mc:Fallback xmlns="">
      <p:transition spd="slow" advTm="40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C8E6D-904F-481B-A713-0AAB12D8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1095375"/>
            <a:ext cx="10515601" cy="904875"/>
          </a:xfrm>
        </p:spPr>
        <p:txBody>
          <a:bodyPr/>
          <a:lstStyle/>
          <a:p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Benefits of Critical Thinking</a:t>
            </a:r>
            <a:endParaRPr lang="en-GB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F14BD-C2A4-477A-A2DE-3244F168E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266950"/>
            <a:ext cx="10515600" cy="4181475"/>
          </a:xfrm>
        </p:spPr>
        <p:txBody>
          <a:bodyPr/>
          <a:lstStyle/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clearer thinking and communication skills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the ability to look at topics from a range of perspectives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Become better able to make fair, well-reasoned decisions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the ability to analyse and evaluate not just taking a superficial view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a better understanding of self and others views including what they are based on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Become better able to notice your own and others’ assumptions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Become better able to think logically and systematically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9C5070-37CA-4E08-9C2E-54DDC1258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5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51"/>
    </mc:Choice>
    <mc:Fallback xmlns="">
      <p:transition spd="slow" advTm="113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66399-2F6D-4F59-ABDB-73680C482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331449" cy="995361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Benefit: Improved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A8A37-7BB9-45A7-B1B1-4A7F77763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143250"/>
            <a:ext cx="10515600" cy="2946401"/>
          </a:xfrm>
        </p:spPr>
        <p:txBody>
          <a:bodyPr/>
          <a:lstStyle/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clearer thinking and communication skills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Become better able to think logically and systematically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2562BC-20AF-47F3-875B-F229295C9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3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57"/>
    </mc:Choice>
    <mc:Fallback xmlns="">
      <p:transition spd="slow" advTm="69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66399-2F6D-4F59-ABDB-73680C482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331449" cy="995361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Benefit: Balanced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A8A37-7BB9-45A7-B1B1-4A7F77763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143250"/>
            <a:ext cx="10515600" cy="2946401"/>
          </a:xfrm>
        </p:spPr>
        <p:txBody>
          <a:bodyPr/>
          <a:lstStyle/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the ability to analyse and evaluate not just taking a superficial view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a better understanding of self and others views including what they are based on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Become better able to notice your own and others’ assumptions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9D87B5D-649C-44BE-9E8F-A3CF1AE2431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976960" y="5187240"/>
              <a:ext cx="1845360" cy="36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9D87B5D-649C-44BE-9E8F-A3CF1AE243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61120" y="5123880"/>
                <a:ext cx="1876680" cy="163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05426A-95A3-4C77-AF4F-7F9BAC116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816"/>
    </mc:Choice>
    <mc:Fallback xmlns="">
      <p:transition spd="slow" advTm="230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66399-2F6D-4F59-ABDB-73680C482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331449" cy="995361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Benefit: Objectivity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A8A37-7BB9-45A7-B1B1-4A7F77763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781300"/>
            <a:ext cx="10515600" cy="3308351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the ability to look at topics from a range of perspectives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Become better able to make fair, well-reasoned decisions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3E47DF-A6D7-4233-87E7-D392E1B3D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0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53"/>
    </mc:Choice>
    <mc:Fallback xmlns="">
      <p:transition spd="slow" advTm="60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66399-2F6D-4F59-ABDB-73680C482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209675"/>
            <a:ext cx="10515600" cy="1247775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A8A37-7BB9-45A7-B1B1-4A7F77763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781300"/>
            <a:ext cx="10515600" cy="3308351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have 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r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eviewed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overview of the course and assessments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explored critical language and what critical thinking means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discovered the benefits of critical thinking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BF35E2-87AB-4A19-9B70-06283E45C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3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42"/>
    </mc:Choice>
    <mc:Fallback xmlns="">
      <p:transition spd="slow" advTm="77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4EAD-02EE-4686-BC7C-53E463E8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1357311"/>
          </a:xfrm>
        </p:spPr>
        <p:txBody>
          <a:bodyPr/>
          <a:lstStyle/>
          <a:p>
            <a:pPr algn="ctr"/>
            <a:r>
              <a:rPr lang="en-GB" b="0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67DAF-433C-4EDE-9C90-AF59C12D9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 Lecture: Week 1 Part 1b</a:t>
            </a:r>
          </a:p>
          <a:p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UF05-Critical Thinking</a:t>
            </a:r>
            <a:endParaRPr lang="en-GB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E13D87-848B-4310-AD02-6818B15F7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26"/>
    </mc:Choice>
    <mc:Fallback xmlns="">
      <p:transition spd="slow" advTm="58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5"/>
            <a:ext cx="10391775" cy="1314451"/>
          </a:xfrm>
        </p:spPr>
        <p:txBody>
          <a:bodyPr/>
          <a:lstStyle/>
          <a:p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Aims: Week 1a</a:t>
            </a:r>
            <a:r>
              <a:rPr lang="en-GB" sz="5400" dirty="0"/>
              <a:t>eek </a:t>
            </a:r>
            <a:r>
              <a:rPr lang="en-GB" dirty="0"/>
              <a:t>1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2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provide an overview of the course and assessments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explore critical language and what critical thinking means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discover the benefits of critical thinking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9DDBCC-E047-4EE2-9FB0-C271BB7119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9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12"/>
    </mc:Choice>
    <mc:Fallback xmlns="">
      <p:transition spd="slow" advTm="42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57277"/>
            <a:ext cx="10775951" cy="1114423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Assessment Schedule</a:t>
            </a:r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4E18C1E-3F2C-4A75-A2EA-3311C610E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776901"/>
              </p:ext>
            </p:extLst>
          </p:nvPr>
        </p:nvGraphicFramePr>
        <p:xfrm>
          <a:off x="1800225" y="2505075"/>
          <a:ext cx="8359776" cy="3295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9888">
                  <a:extLst>
                    <a:ext uri="{9D8B030D-6E8A-4147-A177-3AD203B41FA5}">
                      <a16:colId xmlns:a16="http://schemas.microsoft.com/office/drawing/2014/main" val="500153575"/>
                    </a:ext>
                  </a:extLst>
                </a:gridCol>
                <a:gridCol w="2089944">
                  <a:extLst>
                    <a:ext uri="{9D8B030D-6E8A-4147-A177-3AD203B41FA5}">
                      <a16:colId xmlns:a16="http://schemas.microsoft.com/office/drawing/2014/main" val="1792824318"/>
                    </a:ext>
                  </a:extLst>
                </a:gridCol>
                <a:gridCol w="2089944">
                  <a:extLst>
                    <a:ext uri="{9D8B030D-6E8A-4147-A177-3AD203B41FA5}">
                      <a16:colId xmlns:a16="http://schemas.microsoft.com/office/drawing/2014/main" val="3404900902"/>
                    </a:ext>
                  </a:extLst>
                </a:gridCol>
              </a:tblGrid>
              <a:tr h="82391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Assessment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Week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Weighting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70581157"/>
                  </a:ext>
                </a:extLst>
              </a:tr>
              <a:tr h="823912">
                <a:tc>
                  <a:txBody>
                    <a:bodyPr/>
                    <a:lstStyle/>
                    <a:p>
                      <a:r>
                        <a:rPr lang="en-GB" sz="2000" dirty="0"/>
                        <a:t>Draft Submission: Reflective Report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4865262"/>
                  </a:ext>
                </a:extLst>
              </a:tr>
              <a:tr h="823912">
                <a:tc>
                  <a:txBody>
                    <a:bodyPr/>
                    <a:lstStyle/>
                    <a:p>
                      <a:r>
                        <a:rPr lang="en-GB" sz="2000" dirty="0"/>
                        <a:t>Final Submission: Reflective Report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40%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9001856"/>
                  </a:ext>
                </a:extLst>
              </a:tr>
              <a:tr h="823912">
                <a:tc>
                  <a:txBody>
                    <a:bodyPr/>
                    <a:lstStyle/>
                    <a:p>
                      <a:r>
                        <a:rPr lang="en-GB" sz="2000" dirty="0"/>
                        <a:t>Final Exam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60%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879622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06E24F-C2BD-4568-A4C1-B2957C30B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97"/>
    </mc:Choice>
    <mc:Fallback xmlns="">
      <p:transition spd="slow" advTm="124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D766-F32A-4838-94B4-3CB2A199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Critical Language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6C4B6B0A-2151-482A-9DB8-45EAC13E8BD7}"/>
              </a:ext>
            </a:extLst>
          </p:cNvPr>
          <p:cNvSpPr/>
          <p:nvPr/>
        </p:nvSpPr>
        <p:spPr>
          <a:xfrm>
            <a:off x="609600" y="3718560"/>
            <a:ext cx="2956560" cy="263144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don’t like receiving criticism.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9045712-FCEC-41C1-820E-318DC531E3F4}"/>
              </a:ext>
            </a:extLst>
          </p:cNvPr>
          <p:cNvSpPr/>
          <p:nvPr/>
        </p:nvSpPr>
        <p:spPr>
          <a:xfrm>
            <a:off x="3754120" y="2606040"/>
            <a:ext cx="3423920" cy="2997200"/>
          </a:xfrm>
          <a:prstGeom prst="wedgeEllipseCallou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got criticised for being late.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83222DBE-139C-4D13-BB51-E44FC2FD4CF7}"/>
              </a:ext>
            </a:extLst>
          </p:cNvPr>
          <p:cNvSpPr/>
          <p:nvPr/>
        </p:nvSpPr>
        <p:spPr>
          <a:xfrm>
            <a:off x="7366000" y="3342640"/>
            <a:ext cx="3850640" cy="2753360"/>
          </a:xfrm>
          <a:prstGeom prst="wedgeEllipseCallou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management is critical if you want to do well.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155035-3D0B-40F2-81B2-1FE66B513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112" y="1028015"/>
            <a:ext cx="7943776" cy="144086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C2F391-A3D2-4D6C-9263-072F6E1F9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614"/>
    </mc:Choice>
    <mc:Fallback xmlns="">
      <p:transition spd="slow" advTm="199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D766-F32A-4838-94B4-3CB2A199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Critical Language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6C4B6B0A-2151-482A-9DB8-45EAC13E8BD7}"/>
              </a:ext>
            </a:extLst>
          </p:cNvPr>
          <p:cNvSpPr/>
          <p:nvPr/>
        </p:nvSpPr>
        <p:spPr>
          <a:xfrm>
            <a:off x="609600" y="1162050"/>
            <a:ext cx="2956560" cy="241935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don’t like receiving criticism.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9045712-FCEC-41C1-820E-318DC531E3F4}"/>
              </a:ext>
            </a:extLst>
          </p:cNvPr>
          <p:cNvSpPr/>
          <p:nvPr/>
        </p:nvSpPr>
        <p:spPr>
          <a:xfrm>
            <a:off x="3886836" y="1098232"/>
            <a:ext cx="2818130" cy="2546985"/>
          </a:xfrm>
          <a:prstGeom prst="wedgeEllipseCallou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got criticised for being late.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83222DBE-139C-4D13-BB51-E44FC2FD4CF7}"/>
              </a:ext>
            </a:extLst>
          </p:cNvPr>
          <p:cNvSpPr/>
          <p:nvPr/>
        </p:nvSpPr>
        <p:spPr>
          <a:xfrm>
            <a:off x="1028701" y="4028290"/>
            <a:ext cx="4267200" cy="2067710"/>
          </a:xfrm>
          <a:prstGeom prst="wedgeEllipseCallou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management is critical if you want to do well.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31DB2D-3E5C-41EE-8C2E-CBD9CDAB269B}"/>
              </a:ext>
            </a:extLst>
          </p:cNvPr>
          <p:cNvSpPr txBox="1"/>
          <p:nvPr/>
        </p:nvSpPr>
        <p:spPr>
          <a:xfrm>
            <a:off x="7506969" y="1657350"/>
            <a:ext cx="3513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Negative meaning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Note: constructive criticism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1296DA-D984-4447-8998-DD6C442A51D8}"/>
              </a:ext>
            </a:extLst>
          </p:cNvPr>
          <p:cNvSpPr txBox="1"/>
          <p:nvPr/>
        </p:nvSpPr>
        <p:spPr>
          <a:xfrm>
            <a:off x="6534151" y="4638673"/>
            <a:ext cx="4361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 important factor</a:t>
            </a:r>
          </a:p>
          <a:p>
            <a:endParaRPr lang="en-GB" dirty="0"/>
          </a:p>
          <a:p>
            <a:r>
              <a:rPr lang="en-GB" dirty="0"/>
              <a:t>This is essential if you want to succeed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254EE3-4E47-4B64-9F7A-CEB27B1E7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56"/>
    </mc:Choice>
    <mc:Fallback xmlns="">
      <p:transition spd="slow" advTm="162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FC4AB-0E60-4027-B49A-2D81FAB7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312399" cy="1128711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What is critical thinking?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407CD-BBDB-49B8-82D6-7AE77F47D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429000"/>
            <a:ext cx="3787774" cy="2660651"/>
          </a:xfrm>
        </p:spPr>
        <p:txBody>
          <a:bodyPr/>
          <a:lstStyle/>
          <a:p>
            <a:r>
              <a:rPr lang="en-GB" dirty="0"/>
              <a:t>Note down your ideas</a:t>
            </a:r>
          </a:p>
        </p:txBody>
      </p: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518213A8-1123-4386-A8FD-9278FBC86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559" y="3429000"/>
            <a:ext cx="3486150" cy="2514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0B170B-ADE7-406C-91C7-650A292AD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3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92"/>
    </mc:Choice>
    <mc:Fallback xmlns="">
      <p:transition spd="slow" advTm="98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DC1D2-3729-4EBA-A5F7-91EA5C97E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6" y="981075"/>
            <a:ext cx="10248900" cy="1285875"/>
          </a:xfrm>
        </p:spPr>
        <p:txBody>
          <a:bodyPr/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What is critical thinking?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32C91-9DDA-4EE5-8080-C02240C33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450" y="2600326"/>
            <a:ext cx="10795001" cy="3489326"/>
          </a:xfrm>
        </p:spPr>
        <p:txBody>
          <a:bodyPr/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 way of thinking, understanding and expressing ourselves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about using your ability to reason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about being active in your learning and questioning ideas, arguments and findings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Involves being able to understand and create structured, reasoned arguments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Analyses and evaluates information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Involves understanding issues from perspectives other than your own</a:t>
            </a:r>
          </a:p>
          <a:p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F4B1A64-03BB-4939-9D9F-92992FA05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54A406-0298-43C7-A812-38E2230EFFE6}"/>
                  </a:ext>
                </a:extLst>
              </p14:cNvPr>
              <p14:cNvContentPartPr/>
              <p14:nvPr/>
            </p14:nvContentPartPr>
            <p14:xfrm>
              <a:off x="8465760" y="3726000"/>
              <a:ext cx="1315440" cy="370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54A406-0298-43C7-A812-38E2230EFFE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49920" y="3662640"/>
                <a:ext cx="13467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93E9096-268E-468A-8B82-98A1548CE04F}"/>
                  </a:ext>
                </a:extLst>
              </p14:cNvPr>
              <p14:cNvContentPartPr/>
              <p14:nvPr/>
            </p14:nvContentPartPr>
            <p14:xfrm>
              <a:off x="8064000" y="4538880"/>
              <a:ext cx="2511720" cy="36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93E9096-268E-468A-8B82-98A1548CE0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48160" y="4475520"/>
                <a:ext cx="2543040" cy="16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992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131"/>
    </mc:Choice>
    <mc:Fallback>
      <p:transition spd="slow" advTm="313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E9D06-C1C7-4A9C-A59F-4397B5281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057276"/>
            <a:ext cx="9944099" cy="1500188"/>
          </a:xfrm>
        </p:spPr>
        <p:txBody>
          <a:bodyPr/>
          <a:lstStyle/>
          <a:p>
            <a:pPr marL="3429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can we conclude from this?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47E1A-51ED-4468-AD67-4CDA0B6CE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557464"/>
            <a:ext cx="10515600" cy="3532187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Critical thinking is ….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 positive skill to develop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It is not just one skill; many skills are involved.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It involves questioning ideas from a range of perspectives.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Analysing and evaluating are important in critical thinking.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1C4CC9-26CF-4B71-B77D-DADD4830C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3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91"/>
    </mc:Choice>
    <mc:Fallback xmlns="">
      <p:transition spd="slow" advTm="135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09F7A-D9E7-4144-925A-1B6A3AB3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350499" cy="1719261"/>
          </a:xfrm>
        </p:spPr>
        <p:txBody>
          <a:bodyPr/>
          <a:lstStyle/>
          <a:p>
            <a:pPr marL="342900" indent="-228600"/>
            <a:r>
              <a:rPr lang="en-US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explore the benefits of Critical Thinking….</a:t>
            </a:r>
            <a:endParaRPr lang="en-GB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FFB33789-4DBB-434F-AAF0-E1CCCE5CA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559" y="3429000"/>
            <a:ext cx="3486150" cy="2514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82DFC7-6AF7-499B-9F0D-A703A515C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0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00"/>
    </mc:Choice>
    <mc:Fallback xmlns="">
      <p:transition spd="slow" advTm="11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HI-Lecture Template-2005">
  <a:themeElements>
    <a:clrScheme name="HI-Lecture Template-200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-Lecture Template-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I-Lecture Template-20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458</Words>
  <Application>Microsoft Office PowerPoint</Application>
  <PresentationFormat>Widescreen</PresentationFormat>
  <Paragraphs>77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Tahoma</vt:lpstr>
      <vt:lpstr>Wingdings</vt:lpstr>
      <vt:lpstr>1_HI-Lecture Template-2005</vt:lpstr>
      <vt:lpstr>UF05-Critical Thinking</vt:lpstr>
      <vt:lpstr>Aims: Week 1aeek 1 Aims</vt:lpstr>
      <vt:lpstr>Assessment Schedule</vt:lpstr>
      <vt:lpstr>Critical Language</vt:lpstr>
      <vt:lpstr>Critical Language</vt:lpstr>
      <vt:lpstr>What is critical thinking?</vt:lpstr>
      <vt:lpstr>What is critical thinking?</vt:lpstr>
      <vt:lpstr>What can we conclude from this? </vt:lpstr>
      <vt:lpstr>Let’s explore the benefits of Critical Thinking….</vt:lpstr>
      <vt:lpstr>Benefits of Critical Thinking</vt:lpstr>
      <vt:lpstr>Benefit: Improved Communication</vt:lpstr>
      <vt:lpstr>Benefit: Balanced Assessment</vt:lpstr>
      <vt:lpstr>Benefit: Objectivity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UF05-Critical Thinking</dc:title>
  <dc:creator>Grace Gyatso</dc:creator>
  <cp:lastModifiedBy>Grace Gyatso</cp:lastModifiedBy>
  <cp:revision>17</cp:revision>
  <dcterms:created xsi:type="dcterms:W3CDTF">2020-10-05T13:34:46Z</dcterms:created>
  <dcterms:modified xsi:type="dcterms:W3CDTF">2020-10-07T09:10:34Z</dcterms:modified>
</cp:coreProperties>
</file>