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453" r:id="rId3"/>
    <p:sldId id="452" r:id="rId4"/>
    <p:sldId id="469" r:id="rId5"/>
    <p:sldId id="477" r:id="rId6"/>
    <p:sldId id="478" r:id="rId7"/>
    <p:sldId id="317" r:id="rId8"/>
    <p:sldId id="490" r:id="rId9"/>
    <p:sldId id="491" r:id="rId10"/>
    <p:sldId id="487" r:id="rId11"/>
    <p:sldId id="492" r:id="rId12"/>
    <p:sldId id="502" r:id="rId13"/>
    <p:sldId id="493" r:id="rId14"/>
    <p:sldId id="503" r:id="rId15"/>
    <p:sldId id="489" r:id="rId16"/>
    <p:sldId id="499" r:id="rId17"/>
    <p:sldId id="501" r:id="rId18"/>
    <p:sldId id="482" r:id="rId19"/>
    <p:sldId id="4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ce Gyatso" initials="GG" lastIdx="1" clrIdx="0">
    <p:extLst>
      <p:ext uri="{19B8F6BF-5375-455C-9EA6-DF929625EA0E}">
        <p15:presenceInfo xmlns:p15="http://schemas.microsoft.com/office/powerpoint/2012/main" userId="07b4a5f9859b6e8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38D8E1-9043-4EDC-B105-4EF2BBCFCA3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15299E-5B10-4EF9-B0F0-BEBD72364346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b="1" dirty="0"/>
            <a:t>Trustworthy in</a:t>
          </a:r>
          <a:r>
            <a:rPr lang="en-GB" b="1" i="0" baseline="0" dirty="0"/>
            <a:t>formation</a:t>
          </a:r>
          <a:endParaRPr lang="en-US" dirty="0"/>
        </a:p>
      </dgm:t>
    </dgm:pt>
    <dgm:pt modelId="{C9151736-321D-4D41-8A7B-044D1541E76B}" type="parTrans" cxnId="{F5F5DA21-1EA9-49EC-A108-3EE987BF644A}">
      <dgm:prSet/>
      <dgm:spPr/>
      <dgm:t>
        <a:bodyPr/>
        <a:lstStyle/>
        <a:p>
          <a:endParaRPr lang="en-US"/>
        </a:p>
      </dgm:t>
    </dgm:pt>
    <dgm:pt modelId="{00E7C84F-ECE2-4B98-9B56-C5D58340D0DD}" type="sibTrans" cxnId="{F5F5DA21-1EA9-49EC-A108-3EE987BF644A}">
      <dgm:prSet/>
      <dgm:spPr/>
      <dgm:t>
        <a:bodyPr/>
        <a:lstStyle/>
        <a:p>
          <a:endParaRPr lang="en-US"/>
        </a:p>
      </dgm:t>
    </dgm:pt>
    <dgm:pt modelId="{565E9878-18E8-42F2-9AC5-F77761E0C2DF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b="1"/>
            <a:t>Learning from experts in the field</a:t>
          </a:r>
          <a:endParaRPr lang="en-US"/>
        </a:p>
      </dgm:t>
    </dgm:pt>
    <dgm:pt modelId="{1625D539-247C-4832-8E79-3A8BBCF06319}" type="parTrans" cxnId="{F522903D-D0A6-409B-BDE7-8FDD730629CC}">
      <dgm:prSet/>
      <dgm:spPr/>
      <dgm:t>
        <a:bodyPr/>
        <a:lstStyle/>
        <a:p>
          <a:endParaRPr lang="en-US"/>
        </a:p>
      </dgm:t>
    </dgm:pt>
    <dgm:pt modelId="{FFA1762C-BD12-4C4C-97FD-480CD93048D5}" type="sibTrans" cxnId="{F522903D-D0A6-409B-BDE7-8FDD730629CC}">
      <dgm:prSet/>
      <dgm:spPr/>
      <dgm:t>
        <a:bodyPr/>
        <a:lstStyle/>
        <a:p>
          <a:endParaRPr lang="en-US"/>
        </a:p>
      </dgm:t>
    </dgm:pt>
    <dgm:pt modelId="{37A45BC7-243B-4ED9-9A75-BD879661535A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b="1" i="0" baseline="0"/>
            <a:t>Not being misled by unqualified authors</a:t>
          </a:r>
          <a:endParaRPr lang="en-US"/>
        </a:p>
      </dgm:t>
    </dgm:pt>
    <dgm:pt modelId="{63EFE02D-88BE-4E2F-998B-BA0081092C15}" type="parTrans" cxnId="{48E73910-8CFA-47DF-B4D1-EC08AE757304}">
      <dgm:prSet/>
      <dgm:spPr/>
      <dgm:t>
        <a:bodyPr/>
        <a:lstStyle/>
        <a:p>
          <a:endParaRPr lang="en-US"/>
        </a:p>
      </dgm:t>
    </dgm:pt>
    <dgm:pt modelId="{9CA55AA7-CD72-4541-A629-696E4E2E513C}" type="sibTrans" cxnId="{48E73910-8CFA-47DF-B4D1-EC08AE757304}">
      <dgm:prSet/>
      <dgm:spPr/>
      <dgm:t>
        <a:bodyPr/>
        <a:lstStyle/>
        <a:p>
          <a:endParaRPr lang="en-US"/>
        </a:p>
      </dgm:t>
    </dgm:pt>
    <dgm:pt modelId="{9A963D0D-9DD7-40F7-8118-1030E42D7228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b="1" i="0" baseline="0"/>
            <a:t>Respecting previous thought and findings </a:t>
          </a:r>
          <a:endParaRPr lang="en-US"/>
        </a:p>
      </dgm:t>
    </dgm:pt>
    <dgm:pt modelId="{D7094A42-D460-4ABD-BB74-70A912A0C636}" type="parTrans" cxnId="{4B1CAAD9-0F90-41EF-8B53-211985CD4C5B}">
      <dgm:prSet/>
      <dgm:spPr/>
      <dgm:t>
        <a:bodyPr/>
        <a:lstStyle/>
        <a:p>
          <a:endParaRPr lang="en-US"/>
        </a:p>
      </dgm:t>
    </dgm:pt>
    <dgm:pt modelId="{3101DBA2-3073-44FA-9956-D57747F31A9F}" type="sibTrans" cxnId="{4B1CAAD9-0F90-41EF-8B53-211985CD4C5B}">
      <dgm:prSet/>
      <dgm:spPr/>
      <dgm:t>
        <a:bodyPr/>
        <a:lstStyle/>
        <a:p>
          <a:endParaRPr lang="en-US"/>
        </a:p>
      </dgm:t>
    </dgm:pt>
    <dgm:pt modelId="{A3A16456-8BBD-440A-A687-8B4BC447215D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b="1"/>
            <a:t>Building an informed opinion of your own</a:t>
          </a:r>
          <a:endParaRPr lang="en-US"/>
        </a:p>
      </dgm:t>
    </dgm:pt>
    <dgm:pt modelId="{4D0E650D-824A-404F-B443-0C463DD6AA3B}" type="parTrans" cxnId="{99186F8E-3060-457B-A042-7F9FCCD6A7BD}">
      <dgm:prSet/>
      <dgm:spPr/>
      <dgm:t>
        <a:bodyPr/>
        <a:lstStyle/>
        <a:p>
          <a:endParaRPr lang="en-US"/>
        </a:p>
      </dgm:t>
    </dgm:pt>
    <dgm:pt modelId="{07A81228-04D5-4804-942B-5467E0414286}" type="sibTrans" cxnId="{99186F8E-3060-457B-A042-7F9FCCD6A7BD}">
      <dgm:prSet/>
      <dgm:spPr/>
      <dgm:t>
        <a:bodyPr/>
        <a:lstStyle/>
        <a:p>
          <a:endParaRPr lang="en-US"/>
        </a:p>
      </dgm:t>
    </dgm:pt>
    <dgm:pt modelId="{C56B4047-4653-4CA7-89D1-A733A49AAEB0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b="1" i="0" baseline="0"/>
            <a:t>Effective academic writing</a:t>
          </a:r>
          <a:endParaRPr lang="en-US"/>
        </a:p>
      </dgm:t>
    </dgm:pt>
    <dgm:pt modelId="{E218C8DE-B341-4593-AA7C-B3A544832B35}" type="parTrans" cxnId="{3A5EAAD2-2252-40B8-BBDB-088E59AC7654}">
      <dgm:prSet/>
      <dgm:spPr/>
      <dgm:t>
        <a:bodyPr/>
        <a:lstStyle/>
        <a:p>
          <a:endParaRPr lang="en-US"/>
        </a:p>
      </dgm:t>
    </dgm:pt>
    <dgm:pt modelId="{DC09E8C2-6BF8-4A26-8844-A309D122B6C6}" type="sibTrans" cxnId="{3A5EAAD2-2252-40B8-BBDB-088E59AC7654}">
      <dgm:prSet/>
      <dgm:spPr/>
      <dgm:t>
        <a:bodyPr/>
        <a:lstStyle/>
        <a:p>
          <a:endParaRPr lang="en-US"/>
        </a:p>
      </dgm:t>
    </dgm:pt>
    <dgm:pt modelId="{4AE03A42-C099-48E2-879B-F041FAF12E8E}" type="pres">
      <dgm:prSet presAssocID="{AF38D8E1-9043-4EDC-B105-4EF2BBCFCA31}" presName="linear" presStyleCnt="0">
        <dgm:presLayoutVars>
          <dgm:animLvl val="lvl"/>
          <dgm:resizeHandles val="exact"/>
        </dgm:presLayoutVars>
      </dgm:prSet>
      <dgm:spPr/>
    </dgm:pt>
    <dgm:pt modelId="{36F987C9-1613-4A0F-9906-834C30B03FB6}" type="pres">
      <dgm:prSet presAssocID="{1215299E-5B10-4EF9-B0F0-BEBD72364346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66F13B5-F639-4550-97D3-2F70D3D37093}" type="pres">
      <dgm:prSet presAssocID="{00E7C84F-ECE2-4B98-9B56-C5D58340D0DD}" presName="spacer" presStyleCnt="0"/>
      <dgm:spPr/>
    </dgm:pt>
    <dgm:pt modelId="{3A50D0D2-49BF-401B-A621-9481193D9B93}" type="pres">
      <dgm:prSet presAssocID="{565E9878-18E8-42F2-9AC5-F77761E0C2DF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6875438C-478B-4B69-9F11-D60696043B0D}" type="pres">
      <dgm:prSet presAssocID="{FFA1762C-BD12-4C4C-97FD-480CD93048D5}" presName="spacer" presStyleCnt="0"/>
      <dgm:spPr/>
    </dgm:pt>
    <dgm:pt modelId="{FEE478AC-52C5-47E4-B841-428027252014}" type="pres">
      <dgm:prSet presAssocID="{37A45BC7-243B-4ED9-9A75-BD879661535A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901D362A-7CAB-4239-997E-6AE14C680DFD}" type="pres">
      <dgm:prSet presAssocID="{9CA55AA7-CD72-4541-A629-696E4E2E513C}" presName="spacer" presStyleCnt="0"/>
      <dgm:spPr/>
    </dgm:pt>
    <dgm:pt modelId="{6E23E07F-B1CD-4491-90A4-B17EBC85A952}" type="pres">
      <dgm:prSet presAssocID="{9A963D0D-9DD7-40F7-8118-1030E42D7228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1E9C829C-08A7-4CF8-BA8D-EBEB5A7A18C7}" type="pres">
      <dgm:prSet presAssocID="{3101DBA2-3073-44FA-9956-D57747F31A9F}" presName="spacer" presStyleCnt="0"/>
      <dgm:spPr/>
    </dgm:pt>
    <dgm:pt modelId="{B3A732DA-DC50-4986-8043-CFB18D879AB0}" type="pres">
      <dgm:prSet presAssocID="{A3A16456-8BBD-440A-A687-8B4BC447215D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ABEF8068-8D36-4523-87CC-494BA32F2451}" type="pres">
      <dgm:prSet presAssocID="{07A81228-04D5-4804-942B-5467E0414286}" presName="spacer" presStyleCnt="0"/>
      <dgm:spPr/>
    </dgm:pt>
    <dgm:pt modelId="{C0D76D0F-79A5-4AE7-9E8E-81CBA0EA9B8E}" type="pres">
      <dgm:prSet presAssocID="{C56B4047-4653-4CA7-89D1-A733A49AAEB0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8B990808-2660-4801-A49A-EC55D66AAB16}" type="presOf" srcId="{37A45BC7-243B-4ED9-9A75-BD879661535A}" destId="{FEE478AC-52C5-47E4-B841-428027252014}" srcOrd="0" destOrd="0" presId="urn:microsoft.com/office/officeart/2005/8/layout/vList2"/>
    <dgm:cxn modelId="{48E73910-8CFA-47DF-B4D1-EC08AE757304}" srcId="{AF38D8E1-9043-4EDC-B105-4EF2BBCFCA31}" destId="{37A45BC7-243B-4ED9-9A75-BD879661535A}" srcOrd="2" destOrd="0" parTransId="{63EFE02D-88BE-4E2F-998B-BA0081092C15}" sibTransId="{9CA55AA7-CD72-4541-A629-696E4E2E513C}"/>
    <dgm:cxn modelId="{F5F5DA21-1EA9-49EC-A108-3EE987BF644A}" srcId="{AF38D8E1-9043-4EDC-B105-4EF2BBCFCA31}" destId="{1215299E-5B10-4EF9-B0F0-BEBD72364346}" srcOrd="0" destOrd="0" parTransId="{C9151736-321D-4D41-8A7B-044D1541E76B}" sibTransId="{00E7C84F-ECE2-4B98-9B56-C5D58340D0DD}"/>
    <dgm:cxn modelId="{F522903D-D0A6-409B-BDE7-8FDD730629CC}" srcId="{AF38D8E1-9043-4EDC-B105-4EF2BBCFCA31}" destId="{565E9878-18E8-42F2-9AC5-F77761E0C2DF}" srcOrd="1" destOrd="0" parTransId="{1625D539-247C-4832-8E79-3A8BBCF06319}" sibTransId="{FFA1762C-BD12-4C4C-97FD-480CD93048D5}"/>
    <dgm:cxn modelId="{9E6D696C-32AF-44C8-9372-F325BD222E42}" type="presOf" srcId="{1215299E-5B10-4EF9-B0F0-BEBD72364346}" destId="{36F987C9-1613-4A0F-9906-834C30B03FB6}" srcOrd="0" destOrd="0" presId="urn:microsoft.com/office/officeart/2005/8/layout/vList2"/>
    <dgm:cxn modelId="{34ABCC8A-BC2F-4B22-B9C0-7E368F193EF5}" type="presOf" srcId="{9A963D0D-9DD7-40F7-8118-1030E42D7228}" destId="{6E23E07F-B1CD-4491-90A4-B17EBC85A952}" srcOrd="0" destOrd="0" presId="urn:microsoft.com/office/officeart/2005/8/layout/vList2"/>
    <dgm:cxn modelId="{99186F8E-3060-457B-A042-7F9FCCD6A7BD}" srcId="{AF38D8E1-9043-4EDC-B105-4EF2BBCFCA31}" destId="{A3A16456-8BBD-440A-A687-8B4BC447215D}" srcOrd="4" destOrd="0" parTransId="{4D0E650D-824A-404F-B443-0C463DD6AA3B}" sibTransId="{07A81228-04D5-4804-942B-5467E0414286}"/>
    <dgm:cxn modelId="{F085879F-8BE3-4037-A8CF-50EAA3777B52}" type="presOf" srcId="{565E9878-18E8-42F2-9AC5-F77761E0C2DF}" destId="{3A50D0D2-49BF-401B-A621-9481193D9B93}" srcOrd="0" destOrd="0" presId="urn:microsoft.com/office/officeart/2005/8/layout/vList2"/>
    <dgm:cxn modelId="{C0DFBFA3-93B1-4FAA-A13F-ED6B48E888E9}" type="presOf" srcId="{C56B4047-4653-4CA7-89D1-A733A49AAEB0}" destId="{C0D76D0F-79A5-4AE7-9E8E-81CBA0EA9B8E}" srcOrd="0" destOrd="0" presId="urn:microsoft.com/office/officeart/2005/8/layout/vList2"/>
    <dgm:cxn modelId="{A1B256D1-C105-44F2-9A07-8E72A95F4236}" type="presOf" srcId="{AF38D8E1-9043-4EDC-B105-4EF2BBCFCA31}" destId="{4AE03A42-C099-48E2-879B-F041FAF12E8E}" srcOrd="0" destOrd="0" presId="urn:microsoft.com/office/officeart/2005/8/layout/vList2"/>
    <dgm:cxn modelId="{3A5EAAD2-2252-40B8-BBDB-088E59AC7654}" srcId="{AF38D8E1-9043-4EDC-B105-4EF2BBCFCA31}" destId="{C56B4047-4653-4CA7-89D1-A733A49AAEB0}" srcOrd="5" destOrd="0" parTransId="{E218C8DE-B341-4593-AA7C-B3A544832B35}" sibTransId="{DC09E8C2-6BF8-4A26-8844-A309D122B6C6}"/>
    <dgm:cxn modelId="{4B1CAAD9-0F90-41EF-8B53-211985CD4C5B}" srcId="{AF38D8E1-9043-4EDC-B105-4EF2BBCFCA31}" destId="{9A963D0D-9DD7-40F7-8118-1030E42D7228}" srcOrd="3" destOrd="0" parTransId="{D7094A42-D460-4ABD-BB74-70A912A0C636}" sibTransId="{3101DBA2-3073-44FA-9956-D57747F31A9F}"/>
    <dgm:cxn modelId="{BA5EBBEE-C25A-4157-B1A8-854560F79C37}" type="presOf" srcId="{A3A16456-8BBD-440A-A687-8B4BC447215D}" destId="{B3A732DA-DC50-4986-8043-CFB18D879AB0}" srcOrd="0" destOrd="0" presId="urn:microsoft.com/office/officeart/2005/8/layout/vList2"/>
    <dgm:cxn modelId="{4E7319C7-C003-48B0-80D0-B725140439FB}" type="presParOf" srcId="{4AE03A42-C099-48E2-879B-F041FAF12E8E}" destId="{36F987C9-1613-4A0F-9906-834C30B03FB6}" srcOrd="0" destOrd="0" presId="urn:microsoft.com/office/officeart/2005/8/layout/vList2"/>
    <dgm:cxn modelId="{44450575-6F69-481E-A433-2F02BA023C72}" type="presParOf" srcId="{4AE03A42-C099-48E2-879B-F041FAF12E8E}" destId="{466F13B5-F639-4550-97D3-2F70D3D37093}" srcOrd="1" destOrd="0" presId="urn:microsoft.com/office/officeart/2005/8/layout/vList2"/>
    <dgm:cxn modelId="{E6C79F50-BA90-4CBD-B3E7-8164AB6BDE81}" type="presParOf" srcId="{4AE03A42-C099-48E2-879B-F041FAF12E8E}" destId="{3A50D0D2-49BF-401B-A621-9481193D9B93}" srcOrd="2" destOrd="0" presId="urn:microsoft.com/office/officeart/2005/8/layout/vList2"/>
    <dgm:cxn modelId="{B2DF2C49-6379-4034-8688-54396786CDFC}" type="presParOf" srcId="{4AE03A42-C099-48E2-879B-F041FAF12E8E}" destId="{6875438C-478B-4B69-9F11-D60696043B0D}" srcOrd="3" destOrd="0" presId="urn:microsoft.com/office/officeart/2005/8/layout/vList2"/>
    <dgm:cxn modelId="{98AFD7C1-6639-4DFD-952A-C3C2F6AAFF0C}" type="presParOf" srcId="{4AE03A42-C099-48E2-879B-F041FAF12E8E}" destId="{FEE478AC-52C5-47E4-B841-428027252014}" srcOrd="4" destOrd="0" presId="urn:microsoft.com/office/officeart/2005/8/layout/vList2"/>
    <dgm:cxn modelId="{44A346C0-1711-4B2F-B938-2FE4CDE4B5CD}" type="presParOf" srcId="{4AE03A42-C099-48E2-879B-F041FAF12E8E}" destId="{901D362A-7CAB-4239-997E-6AE14C680DFD}" srcOrd="5" destOrd="0" presId="urn:microsoft.com/office/officeart/2005/8/layout/vList2"/>
    <dgm:cxn modelId="{519098AF-1960-429E-A7D9-6D754980A4DC}" type="presParOf" srcId="{4AE03A42-C099-48E2-879B-F041FAF12E8E}" destId="{6E23E07F-B1CD-4491-90A4-B17EBC85A952}" srcOrd="6" destOrd="0" presId="urn:microsoft.com/office/officeart/2005/8/layout/vList2"/>
    <dgm:cxn modelId="{6E65F9B2-8501-4F31-B14D-32ABAEA8C597}" type="presParOf" srcId="{4AE03A42-C099-48E2-879B-F041FAF12E8E}" destId="{1E9C829C-08A7-4CF8-BA8D-EBEB5A7A18C7}" srcOrd="7" destOrd="0" presId="urn:microsoft.com/office/officeart/2005/8/layout/vList2"/>
    <dgm:cxn modelId="{35EEBF86-AC7B-47BF-AC57-1086CBF3DBBD}" type="presParOf" srcId="{4AE03A42-C099-48E2-879B-F041FAF12E8E}" destId="{B3A732DA-DC50-4986-8043-CFB18D879AB0}" srcOrd="8" destOrd="0" presId="urn:microsoft.com/office/officeart/2005/8/layout/vList2"/>
    <dgm:cxn modelId="{06AA197F-7698-44EA-A61D-CC01AF94796A}" type="presParOf" srcId="{4AE03A42-C099-48E2-879B-F041FAF12E8E}" destId="{ABEF8068-8D36-4523-87CC-494BA32F2451}" srcOrd="9" destOrd="0" presId="urn:microsoft.com/office/officeart/2005/8/layout/vList2"/>
    <dgm:cxn modelId="{58DDFD86-5CAF-4D7D-9AFB-61658AAE7B86}" type="presParOf" srcId="{4AE03A42-C099-48E2-879B-F041FAF12E8E}" destId="{C0D76D0F-79A5-4AE7-9E8E-81CBA0EA9B8E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F987C9-1613-4A0F-9906-834C30B03FB6}">
      <dsp:nvSpPr>
        <dsp:cNvPr id="0" name=""/>
        <dsp:cNvSpPr/>
      </dsp:nvSpPr>
      <dsp:spPr>
        <a:xfrm>
          <a:off x="0" y="52937"/>
          <a:ext cx="10791825" cy="60840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kern="1200" dirty="0"/>
            <a:t>Trustworthy in</a:t>
          </a:r>
          <a:r>
            <a:rPr lang="en-GB" sz="2600" b="1" i="0" kern="1200" baseline="0" dirty="0"/>
            <a:t>formation</a:t>
          </a:r>
          <a:endParaRPr lang="en-US" sz="2600" kern="1200" dirty="0"/>
        </a:p>
      </dsp:txBody>
      <dsp:txXfrm>
        <a:off x="29700" y="82637"/>
        <a:ext cx="10732425" cy="549000"/>
      </dsp:txXfrm>
    </dsp:sp>
    <dsp:sp modelId="{3A50D0D2-49BF-401B-A621-9481193D9B93}">
      <dsp:nvSpPr>
        <dsp:cNvPr id="0" name=""/>
        <dsp:cNvSpPr/>
      </dsp:nvSpPr>
      <dsp:spPr>
        <a:xfrm>
          <a:off x="0" y="736217"/>
          <a:ext cx="10791825" cy="60840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kern="1200"/>
            <a:t>Learning from experts in the field</a:t>
          </a:r>
          <a:endParaRPr lang="en-US" sz="2600" kern="1200"/>
        </a:p>
      </dsp:txBody>
      <dsp:txXfrm>
        <a:off x="29700" y="765917"/>
        <a:ext cx="10732425" cy="549000"/>
      </dsp:txXfrm>
    </dsp:sp>
    <dsp:sp modelId="{FEE478AC-52C5-47E4-B841-428027252014}">
      <dsp:nvSpPr>
        <dsp:cNvPr id="0" name=""/>
        <dsp:cNvSpPr/>
      </dsp:nvSpPr>
      <dsp:spPr>
        <a:xfrm>
          <a:off x="0" y="1419497"/>
          <a:ext cx="10791825" cy="60840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i="0" kern="1200" baseline="0"/>
            <a:t>Not being misled by unqualified authors</a:t>
          </a:r>
          <a:endParaRPr lang="en-US" sz="2600" kern="1200"/>
        </a:p>
      </dsp:txBody>
      <dsp:txXfrm>
        <a:off x="29700" y="1449197"/>
        <a:ext cx="10732425" cy="549000"/>
      </dsp:txXfrm>
    </dsp:sp>
    <dsp:sp modelId="{6E23E07F-B1CD-4491-90A4-B17EBC85A952}">
      <dsp:nvSpPr>
        <dsp:cNvPr id="0" name=""/>
        <dsp:cNvSpPr/>
      </dsp:nvSpPr>
      <dsp:spPr>
        <a:xfrm>
          <a:off x="0" y="2102778"/>
          <a:ext cx="10791825" cy="60840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i="0" kern="1200" baseline="0"/>
            <a:t>Respecting previous thought and findings </a:t>
          </a:r>
          <a:endParaRPr lang="en-US" sz="2600" kern="1200"/>
        </a:p>
      </dsp:txBody>
      <dsp:txXfrm>
        <a:off x="29700" y="2132478"/>
        <a:ext cx="10732425" cy="549000"/>
      </dsp:txXfrm>
    </dsp:sp>
    <dsp:sp modelId="{B3A732DA-DC50-4986-8043-CFB18D879AB0}">
      <dsp:nvSpPr>
        <dsp:cNvPr id="0" name=""/>
        <dsp:cNvSpPr/>
      </dsp:nvSpPr>
      <dsp:spPr>
        <a:xfrm>
          <a:off x="0" y="2786058"/>
          <a:ext cx="10791825" cy="60840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kern="1200"/>
            <a:t>Building an informed opinion of your own</a:t>
          </a:r>
          <a:endParaRPr lang="en-US" sz="2600" kern="1200"/>
        </a:p>
      </dsp:txBody>
      <dsp:txXfrm>
        <a:off x="29700" y="2815758"/>
        <a:ext cx="10732425" cy="549000"/>
      </dsp:txXfrm>
    </dsp:sp>
    <dsp:sp modelId="{C0D76D0F-79A5-4AE7-9E8E-81CBA0EA9B8E}">
      <dsp:nvSpPr>
        <dsp:cNvPr id="0" name=""/>
        <dsp:cNvSpPr/>
      </dsp:nvSpPr>
      <dsp:spPr>
        <a:xfrm>
          <a:off x="0" y="3469338"/>
          <a:ext cx="10791825" cy="60840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i="0" kern="1200" baseline="0"/>
            <a:t>Effective academic writing</a:t>
          </a:r>
          <a:endParaRPr lang="en-US" sz="2600" kern="1200"/>
        </a:p>
      </dsp:txBody>
      <dsp:txXfrm>
        <a:off x="29700" y="3499038"/>
        <a:ext cx="10732425" cy="549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705" y="-297"/>
            <a:ext cx="16257409" cy="6858594"/>
          </a:xfrm>
          <a:prstGeom prst="rect">
            <a:avLst/>
          </a:prstGeom>
        </p:spPr>
      </p:pic>
      <p:sp>
        <p:nvSpPr>
          <p:cNvPr id="665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912779" y="3138562"/>
            <a:ext cx="9215967" cy="866502"/>
          </a:xfrm>
        </p:spPr>
        <p:txBody>
          <a:bodyPr/>
          <a:lstStyle>
            <a:lvl1pPr marL="0" indent="0" algn="l">
              <a:buFont typeface="Wingdings" panose="05000000000000000000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AU" altLang="en-US" noProof="0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15414" y="1557190"/>
            <a:ext cx="9410700" cy="136683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AF240D"/>
                </a:solidFill>
              </a:defRPr>
            </a:lvl1pPr>
          </a:lstStyle>
          <a:p>
            <a:pPr lvl="0"/>
            <a:r>
              <a:rPr lang="en-AU" altLang="en-US" noProof="0" dirty="0"/>
              <a:t>Lecture #: Part #</a:t>
            </a:r>
          </a:p>
        </p:txBody>
      </p:sp>
      <p:pic>
        <p:nvPicPr>
          <p:cNvPr id="13" name="Pictur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3599723" y="15148"/>
            <a:ext cx="4588933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16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16633"/>
            <a:ext cx="10515600" cy="6156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0262719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00269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D2699-854E-43F8-B81B-1A852238A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A7DF28-342B-4918-9141-7602459C07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CA6DA-0F87-4E38-8C68-985A5F6A0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E7D4-1445-470A-B363-FC42EA1498EE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A1059-3AAE-4784-89FF-B5E03D41C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B4129-FD85-444F-8AFA-9563A9898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742DD-8006-43F8-990F-92C08CB93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239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CCF7E-6EDB-4EEB-83D0-D4ACA26EB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69BAF-4100-4398-84A1-86DCFF16A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AACA4-B99D-452F-B169-DD48CE1B7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E7D4-1445-470A-B363-FC42EA1498EE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45F06-2D71-4C6A-AD6E-39E403E7E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5E7EA-2A73-4C57-AE83-5D78CA3AB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742DD-8006-43F8-990F-92C08CB93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832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F3158-C9E1-4D29-A932-5D0756328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D98A9-4105-41C9-8163-C67ABB95B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0A293-F62A-4519-AC59-FFA59D01D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E7D4-1445-470A-B363-FC42EA1498EE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EBC5A-E97E-4E42-9EE0-43E81D490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4D018-7119-4F5A-A788-0F831D600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742DD-8006-43F8-990F-92C08CB93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844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60135-CAA9-4C73-B9B7-C1BAA118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64280-FFC4-49E5-BB2E-2D0941264B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877133-AEC8-4D75-B03D-50CED1879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4CD224-F881-4F42-868E-2BEC98C84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E7D4-1445-470A-B363-FC42EA1498EE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0070E-9F50-473E-9C93-9E90F01C2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A4F2E6-7C0B-40BF-8710-599FD85F0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742DD-8006-43F8-990F-92C08CB93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748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AAC36-7447-4B78-B7DA-2747F8D1B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B35C4-44FE-497A-B478-66D096856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095CF-BBC0-4A9B-AB31-1AE7FEC9C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2AD68C-B306-4712-8F04-C552887774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B65529-B11A-4EB9-802F-9328718390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4E68DE-3671-4D1F-A99E-DE9426EDE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E7D4-1445-470A-B363-FC42EA1498EE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358250-0F18-4246-B6B4-F2DA00CE8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0A44D2-2B2F-4067-A14D-91E67C940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742DD-8006-43F8-990F-92C08CB93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10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88EB6-3EBF-4C86-B7F7-C0F44DF25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F6AD46-D266-4D79-B631-98006C6F5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E7D4-1445-470A-B363-FC42EA1498EE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E12C24-4318-4D8E-B349-4E067D02B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17CC0D-3AC6-45D0-83B7-3D2DF9A14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742DD-8006-43F8-990F-92C08CB93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829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03468A-98AA-4775-9C62-8A1682ADF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E7D4-1445-470A-B363-FC42EA1498EE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00FCE8-BE9F-4D1C-847B-AC7C51747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E5C41-C3AF-4EA3-BD52-ABA9410E0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742DD-8006-43F8-990F-92C08CB93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247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E6F48-35C6-4663-BCBD-193524CCC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DD4F4-83F3-4E26-AC95-3A3ACE9A0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520ECB-0ECA-433D-A130-B5AF129D9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2BA4AF-DCEF-4E61-8DE4-637EBCF88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E7D4-1445-470A-B363-FC42EA1498EE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6A62C5-B26C-4179-B95E-B3848DE97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81217F-896C-4186-9F35-DF3871F9E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742DD-8006-43F8-990F-92C08CB93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274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BD9E5728-6E9B-4D6D-8A4F-24BB8B9AA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-992" y="1"/>
            <a:ext cx="12241675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831638" y="120161"/>
            <a:ext cx="9555421" cy="5287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Learning Objectives</a:t>
            </a:r>
            <a:endParaRPr lang="en-AU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1199456" y="1556793"/>
            <a:ext cx="10273208" cy="37451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40" name="Picture 39"/>
          <p:cNvPicPr/>
          <p:nvPr/>
        </p:nvPicPr>
        <p:blipFill>
          <a:blip r:embed="rId3"/>
          <a:stretch>
            <a:fillRect/>
          </a:stretch>
        </p:blipFill>
        <p:spPr>
          <a:xfrm>
            <a:off x="95505" y="103988"/>
            <a:ext cx="2207903" cy="44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10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007A0-48C5-435F-8262-82FF91F29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41D434-88E0-4556-98BD-35388D978E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947F23-668B-4222-A1F9-ADEB77980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EAA06-8F64-406D-A75D-9A29E0404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E7D4-1445-470A-B363-FC42EA1498EE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EF4CCC-FBE4-471E-93A9-DB95CE9B2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5656F-347B-4375-8858-84825B32C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742DD-8006-43F8-990F-92C08CB93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207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E7752-C512-4E0F-AA06-2F3DC0AD3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A9DB50-F1D1-4DE4-BA26-66CBA4EF25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7C302-4C42-491E-BADF-F3A87CC84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E7D4-1445-470A-B363-FC42EA1498EE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842FE-9FAF-4FE0-BDD3-B9E118DC3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92BE2-B237-4E2F-AD76-DE16EE935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742DD-8006-43F8-990F-92C08CB93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399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4BA6B9-6834-4BB5-80B9-C3E6633F14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9322B0-1BB4-4CF9-86C8-F440A8EFD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8064-2E56-4B5E-920A-BD3B9BFC5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E7D4-1445-470A-B363-FC42EA1498EE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48C56-BD66-4CEA-B2A9-B313071A8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9B329-7E88-404B-8E43-8A1B2021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742DD-8006-43F8-990F-92C08CB93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739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5876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7" y="162877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162877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659" y="116633"/>
            <a:ext cx="9168341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816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22768"/>
            <a:ext cx="9313035" cy="4979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0646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22756"/>
            <a:ext cx="8928992" cy="74194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3290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1637" y="116633"/>
            <a:ext cx="8928992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3068606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551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836712"/>
            <a:ext cx="3932767" cy="12206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348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7E4E607-382A-4D99-9C15-CD37FE06CA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7" y="162877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1032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1033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0"/>
            <a:ext cx="16319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 dirty="0">
                <a:latin typeface="Tahoma" panose="020B0604030504040204" pitchFamily="34" charset="0"/>
              </a:rPr>
              <a:t>Holmes Institute Pathways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BD9E5728-6E9B-4D6D-8A4F-24BB8B9AA6E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-992" y="1"/>
            <a:ext cx="12241675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/>
          <p:nvPr/>
        </p:nvPicPr>
        <p:blipFill>
          <a:blip r:embed="rId14"/>
          <a:stretch>
            <a:fillRect/>
          </a:stretch>
        </p:blipFill>
        <p:spPr>
          <a:xfrm>
            <a:off x="95505" y="103988"/>
            <a:ext cx="2207903" cy="440915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E5546781-2D24-4626-AC44-3BF7F7116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1" y="6453189"/>
            <a:ext cx="336126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solidFill>
                  <a:schemeClr val="bg1"/>
                </a:solidFill>
                <a:latin typeface="Tahoma" panose="020B0604030504040204" pitchFamily="34" charset="0"/>
              </a:rPr>
              <a:t>Applied Business Statistics for Managers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1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latin typeface="Tahoma" panose="020B0604030504040204" pitchFamily="34" charset="0"/>
              </a:rPr>
              <a:t>Holmes Institute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1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latin typeface="Tahoma" panose="020B0604030504040204" pitchFamily="34" charset="0"/>
              </a:rPr>
              <a:t>Holmes Institute</a:t>
            </a:r>
          </a:p>
        </p:txBody>
      </p:sp>
    </p:spTree>
    <p:extLst>
      <p:ext uri="{BB962C8B-B14F-4D97-AF65-F5344CB8AC3E}">
        <p14:creationId xmlns:p14="http://schemas.microsoft.com/office/powerpoint/2010/main" val="332460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SzPct val="95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95000"/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7410F8-BB91-45DF-898D-0FC8597A3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CD1598-348A-44D9-8D68-94C3C9D1F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92F53-832D-48B1-A7EF-3A8D7557A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8E7D4-1445-470A-B363-FC42EA1498EE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37646-4E3C-4F75-BEB4-8EE1504568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B85D3-336E-4C3F-A5FB-57B7426F8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742DD-8006-43F8-990F-92C08CB93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48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4.png"/><Relationship Id="rId4" Type="http://schemas.openxmlformats.org/officeDocument/2006/relationships/image" Target="../media/image8.jpeg"/><Relationship Id="rId9" Type="http://schemas.microsoft.com/office/2007/relationships/diagramDrawing" Target="../diagrams/drawing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8B89612-F73D-4191-803A-F1219F8AA7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WEEK 11 – PART 11c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87F354-CBDA-44E8-82DB-8136B07EE0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>
                <a:solidFill>
                  <a:srgbClr val="201F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UF05-Critical Thinking</a:t>
            </a: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4AB72FA-DDE8-4337-8265-27C60185F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7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09"/>
    </mc:Choice>
    <mc:Fallback>
      <p:transition spd="slow" advTm="48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768349"/>
            <a:ext cx="11363325" cy="736602"/>
          </a:xfrm>
        </p:spPr>
        <p:txBody>
          <a:bodyPr/>
          <a:lstStyle/>
          <a:p>
            <a:r>
              <a:rPr lang="en-GB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Evaluating Sources: Six Concepts</a:t>
            </a:r>
            <a:endParaRPr lang="en-GB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504951"/>
            <a:ext cx="11925300" cy="5248274"/>
          </a:xfrm>
        </p:spPr>
        <p:txBody>
          <a:bodyPr/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3200" dirty="0">
                <a:solidFill>
                  <a:srgbClr val="0070C0"/>
                </a:solidFill>
                <a:latin typeface="Calibri" panose="020F0502020204030204"/>
              </a:rPr>
              <a:t>_______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 source that you can safely accept as offering a high quality, expert and accurate view of a topic.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3200" dirty="0">
                <a:solidFill>
                  <a:srgbClr val="0070C0"/>
                </a:solidFill>
                <a:latin typeface="Calibri" panose="020F0502020204030204"/>
              </a:rPr>
              <a:t>_______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 source that is trying to advance a particular view.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_______: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Implies that the origin of a source is beyond reasonable doubt.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_______: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Means repeating a result in other research, or a claimed fact being independently observed by others.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_______: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the information provided is closely related to an argument in terms of its premises and conclusion.  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_______: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 source that is up to date in its field; that is current.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Authenticity – Authority – Bias – Currency – Relevance - Replication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7E639A-2A0A-4188-9FE3-FB1609511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6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017"/>
    </mc:Choice>
    <mc:Fallback>
      <p:transition spd="slow" advTm="117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768349"/>
            <a:ext cx="11363325" cy="736602"/>
          </a:xfrm>
        </p:spPr>
        <p:txBody>
          <a:bodyPr/>
          <a:lstStyle/>
          <a:p>
            <a:r>
              <a:rPr lang="en-GB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Evaluating Sources: Six Concepts</a:t>
            </a:r>
            <a:endParaRPr lang="en-GB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743075"/>
            <a:ext cx="11925300" cy="5010150"/>
          </a:xfrm>
        </p:spPr>
        <p:txBody>
          <a:bodyPr/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Authority: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 source that you can safely accept as offering a high quality, expert and accurate view of a topic. 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AUTHOR - EXPERIENCE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Bias: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 source that is trying to advance a particular view. 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PART OF THE PICTURE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3200" b="1" dirty="0">
                <a:solidFill>
                  <a:srgbClr val="0070C0"/>
                </a:solidFill>
                <a:latin typeface="Calibri" panose="020F0502020204030204"/>
              </a:rPr>
              <a:t>Authenticity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Implies that the origin of a source is beyond reasonable doubt.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AUTHENTIC - TRUSTWORTHY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3200" b="1" dirty="0">
                <a:solidFill>
                  <a:srgbClr val="0070C0"/>
                </a:solidFill>
                <a:latin typeface="Calibri" panose="020F0502020204030204"/>
              </a:rPr>
              <a:t>Replication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Means repeating a result in other research, or a claimed fact being independently observed by others. 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REPEATED RESULTS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3200" b="1" dirty="0">
                <a:solidFill>
                  <a:srgbClr val="0070C0"/>
                </a:solidFill>
                <a:latin typeface="Calibri" panose="020F0502020204030204"/>
              </a:rPr>
              <a:t>Relevance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the information provided is closely related to an argument in terms of its premises and conclusion. 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USEFUL – ON TOPIC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3200" b="1" dirty="0">
                <a:solidFill>
                  <a:srgbClr val="0070C0"/>
                </a:solidFill>
                <a:latin typeface="Calibri" panose="020F0502020204030204"/>
              </a:rPr>
              <a:t>Currency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 source that is up to date in its field; that is current.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- RECENT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33DDC6-A3E7-4345-B9A3-342A24CB0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37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024"/>
    </mc:Choice>
    <mc:Fallback>
      <p:transition spd="slow" advTm="286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768348"/>
            <a:ext cx="11363325" cy="2965452"/>
          </a:xfrm>
        </p:spPr>
        <p:txBody>
          <a:bodyPr/>
          <a:lstStyle/>
          <a:p>
            <a:pPr algn="ctr"/>
            <a:r>
              <a:rPr lang="en-GB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Evaluating Sources</a:t>
            </a:r>
            <a:br>
              <a:rPr lang="en-GB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Questions</a:t>
            </a:r>
            <a:endParaRPr lang="en-GB" dirty="0"/>
          </a:p>
        </p:txBody>
      </p:sp>
      <p:pic>
        <p:nvPicPr>
          <p:cNvPr id="1026" name="Picture 2" descr="Evaluating Sources of Information | Thoughtful Learning K-12">
            <a:extLst>
              <a:ext uri="{FF2B5EF4-FFF2-40B4-BE49-F238E27FC236}">
                <a16:creationId xmlns:a16="http://schemas.microsoft.com/office/drawing/2014/main" id="{6AFB822C-444D-43C6-BA4B-4B106589B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4008120"/>
            <a:ext cx="24765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AAECF38-86F0-4018-95AC-6C0A7696E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84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18"/>
    </mc:Choice>
    <mc:Fallback>
      <p:transition spd="slow" advTm="29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1"/>
            <a:ext cx="8764270" cy="69850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Chatfield (2018)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1975" y="1990725"/>
            <a:ext cx="10785476" cy="4714876"/>
          </a:xfrm>
        </p:spPr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Authenticity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Authority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Bias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Currency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Relevance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Replication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evaluating a source..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b="1" dirty="0">
                <a:solidFill>
                  <a:srgbClr val="0070C0"/>
                </a:solidFill>
                <a:latin typeface="Calibri" panose="020F0502020204030204"/>
              </a:rPr>
              <a:t>Create one question to assess each factor.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b="1" dirty="0">
              <a:solidFill>
                <a:srgbClr val="0070C0"/>
              </a:solidFill>
              <a:latin typeface="Calibri" panose="020F0502020204030204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Image result for landscape">
            <a:extLst>
              <a:ext uri="{FF2B5EF4-FFF2-40B4-BE49-F238E27FC236}">
                <a16:creationId xmlns:a16="http://schemas.microsoft.com/office/drawing/2014/main" id="{B1B1EF96-2CF7-4266-9BB0-A642C2F45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139" y="1204913"/>
            <a:ext cx="28575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E40AF52-1660-4DB8-896C-FE9F6467AC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30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244"/>
    </mc:Choice>
    <mc:Fallback>
      <p:transition spd="slow" advTm="200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768349"/>
            <a:ext cx="11363325" cy="603251"/>
          </a:xfrm>
        </p:spPr>
        <p:txBody>
          <a:bodyPr/>
          <a:lstStyle/>
          <a:p>
            <a:pPr algn="ctr"/>
            <a:r>
              <a:rPr lang="en-GB" sz="4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Evaluating Sources: Key Questions</a:t>
            </a:r>
            <a:endParaRPr lang="en-GB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" y="1571624"/>
            <a:ext cx="12096749" cy="4791075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Authenticity: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origin of the source?  Is this source trustworthy? Why did the author write this?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the view objective?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Authority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wrote this?  What is their role in this field?  How experienced are they?  Can I consider them an expert?  Does their writing seem accurate?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Currency: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was this research written?  Can I consider this current? Can I trust this is up to date or should I search for further sources?  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Relevance: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is this research connected to my assignment?  Does the information clearly connect with the main argument or contributing arguments I want to give?  Is it strong evidence or should I research further?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Bias: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the source trying to advance a particular view?  Does the source include only partial evidence without explaining the full picture?  What is the source trying to persuade me to believe?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Replication: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these results repeated in other research?  Has the source cited figures from another source? Is there a claimed fact that is being independently observed by others?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71BBBA-8D13-4078-8A08-BF52F7A133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70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519"/>
    </mc:Choice>
    <mc:Fallback>
      <p:transition spd="slow" advTm="164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925" y="1168401"/>
            <a:ext cx="7783196" cy="612774"/>
          </a:xfrm>
        </p:spPr>
        <p:txBody>
          <a:bodyPr/>
          <a:lstStyle/>
          <a:p>
            <a:pPr algn="ctr"/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Evaluating Sources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6" y="1914526"/>
            <a:ext cx="11223626" cy="4381500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Why is finding reliable sources important in your academic studies?</a:t>
            </a:r>
          </a:p>
        </p:txBody>
      </p:sp>
      <p:pic>
        <p:nvPicPr>
          <p:cNvPr id="5" name="Picture 2" descr="Evaluating Sources of Information | Thoughtful Learning K-12">
            <a:extLst>
              <a:ext uri="{FF2B5EF4-FFF2-40B4-BE49-F238E27FC236}">
                <a16:creationId xmlns:a16="http://schemas.microsoft.com/office/drawing/2014/main" id="{B5D556BD-A66A-4F05-990E-E5A5C7671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3646170"/>
            <a:ext cx="24765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2F82AB6-B48A-4AE6-B15F-536BCC5E0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6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382"/>
    </mc:Choice>
    <mc:Fallback>
      <p:transition spd="slow" advTm="114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925" y="1168401"/>
            <a:ext cx="7783196" cy="612774"/>
          </a:xfrm>
        </p:spPr>
        <p:txBody>
          <a:bodyPr/>
          <a:lstStyle/>
          <a:p>
            <a:pPr algn="ctr"/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evaluate sources?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Evaluating Sources of Information | Thoughtful Learning K-12">
            <a:extLst>
              <a:ext uri="{FF2B5EF4-FFF2-40B4-BE49-F238E27FC236}">
                <a16:creationId xmlns:a16="http://schemas.microsoft.com/office/drawing/2014/main" id="{B5D556BD-A66A-4F05-990E-E5A5C7671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825" y="736600"/>
            <a:ext cx="24765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ext Placeholder 2">
            <a:extLst>
              <a:ext uri="{FF2B5EF4-FFF2-40B4-BE49-F238E27FC236}">
                <a16:creationId xmlns:a16="http://schemas.microsoft.com/office/drawing/2014/main" id="{1DA74C06-AED5-4BC9-BBC9-2FB3425813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9784582"/>
              </p:ext>
            </p:extLst>
          </p:nvPr>
        </p:nvGraphicFramePr>
        <p:xfrm>
          <a:off x="104775" y="2584450"/>
          <a:ext cx="10791825" cy="4130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F568678-E6C0-477B-AF4B-4B01E47E77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04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62"/>
    </mc:Choice>
    <mc:Fallback>
      <p:transition spd="slow" advTm="53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1"/>
          </a:xfrm>
        </p:spPr>
        <p:txBody>
          <a:bodyPr/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We have ….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reviewed the online lecture videos from week 6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reviewed Chatfield’s mapping the landscape of evidence and evaluation of sources</a:t>
            </a: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06CAC08-73D6-4AF2-9895-6A729A9A1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8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89"/>
    </mc:Choice>
    <mc:Fallback>
      <p:transition spd="slow" advTm="21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14EAD-02EE-4686-BC7C-53E463E8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1357311"/>
          </a:xfrm>
        </p:spPr>
        <p:txBody>
          <a:bodyPr/>
          <a:lstStyle/>
          <a:p>
            <a:pPr algn="ctr"/>
            <a:r>
              <a:rPr lang="en-GB" b="0" dirty="0">
                <a:solidFill>
                  <a:schemeClr val="tx1"/>
                </a:solidFill>
              </a:rPr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67DAF-433C-4EDE-9C90-AF59C12D9F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Next Lecture: Week 12 Part 12a</a:t>
            </a:r>
          </a:p>
          <a:p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UF05-Critical Thinking</a:t>
            </a:r>
            <a:endParaRPr lang="en-GB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450C434-FBA5-49C0-84EB-BE6930192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92"/>
    </mc:Choice>
    <mc:Fallback>
      <p:transition spd="slow" advTm="25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295400"/>
            <a:ext cx="10391775" cy="1019176"/>
          </a:xfrm>
        </p:spPr>
        <p:txBody>
          <a:bodyPr/>
          <a:lstStyle/>
          <a:p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Aims: </a:t>
            </a:r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Lecture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11c</a:t>
            </a:r>
            <a:r>
              <a:rPr lang="en-GB" dirty="0"/>
              <a:t>eek 1 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2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review the online lecture videos from week 6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To review Chatfield’s mapping the landscape of evidence and evaluation of sources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C12CF69-4924-416D-BD09-2E4BA06006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9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71"/>
    </mc:Choice>
    <mc:Fallback>
      <p:transition spd="slow" advTm="51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057277"/>
            <a:ext cx="10775951" cy="1114423"/>
          </a:xfrm>
        </p:spPr>
        <p:txBody>
          <a:bodyPr/>
          <a:lstStyle/>
          <a:p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Final Exam Countdown</a:t>
            </a:r>
            <a:endParaRPr lang="en-GB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4313DBE-BC72-4C9B-9B55-634705610E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498354"/>
              </p:ext>
            </p:extLst>
          </p:nvPr>
        </p:nvGraphicFramePr>
        <p:xfrm>
          <a:off x="2114549" y="2686050"/>
          <a:ext cx="8639176" cy="27051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19588">
                  <a:extLst>
                    <a:ext uri="{9D8B030D-6E8A-4147-A177-3AD203B41FA5}">
                      <a16:colId xmlns:a16="http://schemas.microsoft.com/office/drawing/2014/main" val="3275088863"/>
                    </a:ext>
                  </a:extLst>
                </a:gridCol>
                <a:gridCol w="4319588">
                  <a:extLst>
                    <a:ext uri="{9D8B030D-6E8A-4147-A177-3AD203B41FA5}">
                      <a16:colId xmlns:a16="http://schemas.microsoft.com/office/drawing/2014/main" val="281995451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r>
                        <a:rPr lang="en-GB" dirty="0"/>
                        <a:t>Week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Task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22551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r>
                        <a:rPr lang="en-GB" dirty="0"/>
                        <a:t>Week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Mock Exam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513776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r>
                        <a:rPr lang="en-GB" dirty="0"/>
                        <a:t>Week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Mock Exam Feedback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900177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r>
                        <a:rPr lang="en-GB" dirty="0"/>
                        <a:t>Week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FINAL EXAM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994477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8CA577D-2EC0-4BCE-9C56-898EFC79D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9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65"/>
    </mc:Choice>
    <mc:Fallback>
      <p:transition spd="slow" advTm="62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9556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Reading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2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does Chatfield (2018) mean by mapping the landscape of evidence?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B423CE-AB64-4858-A5E5-63A2D6BFA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564" y="1094922"/>
            <a:ext cx="2859272" cy="165825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A7260B-9909-4192-AFF8-D8B1A8FEB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40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711"/>
    </mc:Choice>
    <mc:Fallback>
      <p:transition spd="slow" advTm="142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1"/>
            <a:ext cx="8764270" cy="69850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Reading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200275"/>
            <a:ext cx="10515600" cy="34893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Mapping the landscape of evidence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“Think of your engagement with evidence as a gradual mapping process: building up knowledge of a particular landscape.  Each source helps fill in a little more information – and helps you to better identify tensions, disagreements and gaps in your knowledge” (Chatfield, 2018, p.130).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Image result for landscape">
            <a:extLst>
              <a:ext uri="{FF2B5EF4-FFF2-40B4-BE49-F238E27FC236}">
                <a16:creationId xmlns:a16="http://schemas.microsoft.com/office/drawing/2014/main" id="{B1B1EF96-2CF7-4266-9BB0-A642C2F45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139" y="1204913"/>
            <a:ext cx="28575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80C8D15-4A6B-4484-8CAB-74A6644181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48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625"/>
    </mc:Choice>
    <mc:Fallback>
      <p:transition spd="slow" advTm="96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8DFBF2B1-368A-4B6A-A00D-E5C8E5530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10992"/>
            <a:ext cx="9591675" cy="672113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B4B9A4A-6DF8-489C-A633-83237DBF0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07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678"/>
    </mc:Choice>
    <mc:Fallback>
      <p:transition spd="slow" advTm="179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1"/>
            <a:ext cx="8764270" cy="69850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Reading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1975" y="1990725"/>
            <a:ext cx="10785476" cy="36988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3000" u="sng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3000" u="sng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3000" u="sng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0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does Chatfield (2018) recommend before we start reading any source in-depth?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0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Image result for landscape">
            <a:extLst>
              <a:ext uri="{FF2B5EF4-FFF2-40B4-BE49-F238E27FC236}">
                <a16:creationId xmlns:a16="http://schemas.microsoft.com/office/drawing/2014/main" id="{B1B1EF96-2CF7-4266-9BB0-A642C2F45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139" y="1204913"/>
            <a:ext cx="28575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6B2661B-824D-4D6D-A46A-E647BEBFA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7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675"/>
    </mc:Choice>
    <mc:Fallback>
      <p:transition spd="slow" advTm="112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1"/>
            <a:ext cx="8764270" cy="69850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Reading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1975" y="1990725"/>
            <a:ext cx="10785476" cy="36988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3000" u="sng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3000" u="sng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3000" u="sng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0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does Chatfield (2018) recommend before we start reading any source in-depth?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3000" b="1" dirty="0">
                <a:solidFill>
                  <a:srgbClr val="0070C0"/>
                </a:solidFill>
                <a:latin typeface="Calibri" panose="020F0502020204030204"/>
              </a:rPr>
              <a:t>Carefully evaluating the source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3000" b="1" dirty="0">
                <a:solidFill>
                  <a:srgbClr val="0070C0"/>
                </a:solidFill>
                <a:latin typeface="Calibri" panose="020F0502020204030204"/>
              </a:rPr>
              <a:t>HOW?</a:t>
            </a:r>
            <a:endParaRPr kumimoji="0" lang="en-GB" sz="3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0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Image result for landscape">
            <a:extLst>
              <a:ext uri="{FF2B5EF4-FFF2-40B4-BE49-F238E27FC236}">
                <a16:creationId xmlns:a16="http://schemas.microsoft.com/office/drawing/2014/main" id="{B1B1EF96-2CF7-4266-9BB0-A642C2F45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139" y="1204913"/>
            <a:ext cx="28575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2169FC3-1251-49A1-9ECA-76131A351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34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65"/>
    </mc:Choice>
    <mc:Fallback>
      <p:transition spd="slow" advTm="41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1"/>
            <a:ext cx="8764270" cy="69850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Chatfield (2018)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1975" y="1990725"/>
            <a:ext cx="10785476" cy="36988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3000" u="sng" dirty="0">
                <a:solidFill>
                  <a:prstClr val="black"/>
                </a:solidFill>
                <a:latin typeface="Calibri" panose="020F0502020204030204"/>
              </a:rPr>
              <a:t>Evaluating the Source</a:t>
            </a:r>
            <a:r>
              <a:rPr kumimoji="0" lang="en-GB" sz="3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Six key concepts to consider: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Authenticity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Authority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Bias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Currency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Relevance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Replication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Image result for landscape">
            <a:extLst>
              <a:ext uri="{FF2B5EF4-FFF2-40B4-BE49-F238E27FC236}">
                <a16:creationId xmlns:a16="http://schemas.microsoft.com/office/drawing/2014/main" id="{B1B1EF96-2CF7-4266-9BB0-A642C2F45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139" y="1204913"/>
            <a:ext cx="28575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6509215-AB40-4409-9FF5-FBB9E22962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2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761"/>
    </mc:Choice>
    <mc:Fallback>
      <p:transition spd="slow" advTm="95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HI-Lecture Template-2005">
  <a:themeElements>
    <a:clrScheme name="HI-Lecture Template-200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I-Lecture Template-20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HI-Lecture Template-200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753</Words>
  <Application>Microsoft Office PowerPoint</Application>
  <PresentationFormat>Widescreen</PresentationFormat>
  <Paragraphs>101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Tahoma</vt:lpstr>
      <vt:lpstr>Wingdings</vt:lpstr>
      <vt:lpstr>1_HI-Lecture Template-2005</vt:lpstr>
      <vt:lpstr>Office Theme</vt:lpstr>
      <vt:lpstr>UF05-Critical Thinking</vt:lpstr>
      <vt:lpstr>Aims: Lecture 11ceek 1 Aims</vt:lpstr>
      <vt:lpstr>Final Exam Countdown</vt:lpstr>
      <vt:lpstr>Critical Reading</vt:lpstr>
      <vt:lpstr>Critical Reading</vt:lpstr>
      <vt:lpstr>PowerPoint Presentation</vt:lpstr>
      <vt:lpstr>Critical Reading</vt:lpstr>
      <vt:lpstr>Critical Reading</vt:lpstr>
      <vt:lpstr>Chatfield (2018)</vt:lpstr>
      <vt:lpstr>Evaluating Sources: Six Concepts</vt:lpstr>
      <vt:lpstr>Evaluating Sources: Six Concepts</vt:lpstr>
      <vt:lpstr>Evaluating Sources Key Questions</vt:lpstr>
      <vt:lpstr>Chatfield (2018)</vt:lpstr>
      <vt:lpstr>Evaluating Sources: Key Questions</vt:lpstr>
      <vt:lpstr>Evaluating Sources</vt:lpstr>
      <vt:lpstr>Why evaluate sources?</vt:lpstr>
      <vt:lpstr>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UF05-Critical Thinking</dc:title>
  <dc:creator>Grace Gyatso</dc:creator>
  <cp:lastModifiedBy>Grace Gyatso</cp:lastModifiedBy>
  <cp:revision>12</cp:revision>
  <dcterms:created xsi:type="dcterms:W3CDTF">2020-12-16T14:25:40Z</dcterms:created>
  <dcterms:modified xsi:type="dcterms:W3CDTF">2020-12-17T12:24:43Z</dcterms:modified>
</cp:coreProperties>
</file>