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3" r:id="rId2"/>
    <p:sldId id="475" r:id="rId3"/>
    <p:sldId id="484" r:id="rId4"/>
    <p:sldId id="483" r:id="rId5"/>
    <p:sldId id="486" r:id="rId6"/>
    <p:sldId id="485" r:id="rId7"/>
    <p:sldId id="489" r:id="rId8"/>
    <p:sldId id="476" r:id="rId9"/>
    <p:sldId id="488" r:id="rId10"/>
    <p:sldId id="4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705" y="-297"/>
            <a:ext cx="16257409" cy="6858594"/>
          </a:xfrm>
          <a:prstGeom prst="rect">
            <a:avLst/>
          </a:prstGeom>
        </p:spPr>
      </p:pic>
      <p:sp>
        <p:nvSpPr>
          <p:cNvPr id="6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2779" y="3138562"/>
            <a:ext cx="9215967" cy="866502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15414" y="1557190"/>
            <a:ext cx="9410700" cy="13668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F240D"/>
                </a:solidFill>
              </a:defRPr>
            </a:lvl1pPr>
          </a:lstStyle>
          <a:p>
            <a:pPr lvl="0"/>
            <a:r>
              <a:rPr lang="en-AU" altLang="en-US" noProof="0" dirty="0"/>
              <a:t>Lecture #: Part #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599723" y="15148"/>
            <a:ext cx="4588933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16633"/>
            <a:ext cx="10515600" cy="615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50670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82261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D9E5728-6E9B-4D6D-8A4F-24BB8B9AA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1"/>
          <a:stretch/>
        </p:blipFill>
        <p:spPr bwMode="auto">
          <a:xfrm>
            <a:off x="-992" y="1"/>
            <a:ext cx="12241675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31638" y="120161"/>
            <a:ext cx="9555421" cy="5287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Learning Objectives</a:t>
            </a:r>
            <a:endParaRPr lang="en-AU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1199456" y="1556793"/>
            <a:ext cx="10273208" cy="3745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95505" y="103988"/>
            <a:ext cx="2207903" cy="4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59" y="116633"/>
            <a:ext cx="9168341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71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22768"/>
            <a:ext cx="9313035" cy="497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19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22756"/>
            <a:ext cx="8928992" cy="741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4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116633"/>
            <a:ext cx="8928992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6806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8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836712"/>
            <a:ext cx="3932767" cy="12206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47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E4E607-382A-4D99-9C15-CD37FE06C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71C433EB-0A73-4263-A414-3A7F92D0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442076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4E8C8F8B-1CF0-4372-9950-36A3D5B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381750"/>
            <a:ext cx="1631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 dirty="0">
                <a:latin typeface="Tahoma" panose="020B0604030504040204" pitchFamily="34" charset="0"/>
              </a:rPr>
              <a:t>Holmes Institute Pathways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D9E5728-6E9B-4D6D-8A4F-24BB8B9AA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1"/>
          <a:stretch/>
        </p:blipFill>
        <p:spPr bwMode="auto">
          <a:xfrm>
            <a:off x="-992" y="1"/>
            <a:ext cx="12241675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14"/>
          <a:stretch>
            <a:fillRect/>
          </a:stretch>
        </p:blipFill>
        <p:spPr>
          <a:xfrm>
            <a:off x="95505" y="103988"/>
            <a:ext cx="2207903" cy="440915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E5546781-2D24-4626-AC44-3BF7F711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53189"/>
            <a:ext cx="336126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solidFill>
                  <a:schemeClr val="bg1"/>
                </a:solidFill>
                <a:latin typeface="Tahoma" panose="020B0604030504040204" pitchFamily="34" charset="0"/>
              </a:rPr>
              <a:t>Applied Business Statistics for Managers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1C433EB-0A73-4263-A414-3A7F92D0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442076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E8C8F8B-1CF0-4372-9950-36A3D5B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381751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latin typeface="Tahoma" panose="020B0604030504040204" pitchFamily="34" charset="0"/>
              </a:rPr>
              <a:t>Holmes Institute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1C433EB-0A73-4263-A414-3A7F92D0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442076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E8C8F8B-1CF0-4372-9950-36A3D5B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381751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latin typeface="Tahoma" panose="020B0604030504040204" pitchFamily="34" charset="0"/>
              </a:rPr>
              <a:t>Holmes Institute</a:t>
            </a:r>
          </a:p>
        </p:txBody>
      </p:sp>
    </p:spTree>
    <p:extLst>
      <p:ext uri="{BB962C8B-B14F-4D97-AF65-F5344CB8AC3E}">
        <p14:creationId xmlns:p14="http://schemas.microsoft.com/office/powerpoint/2010/main" val="10054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education/2020/sep/24/uk-universities-recruit-record-numbers-of-international-student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thinking.org/pages/research-from-the-center-for-critical-thinking/595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B89612-F73D-4191-803A-F1219F8AA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Referencing – Reflective Report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87F354-CBDA-44E8-82DB-8136B07EE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UF05-Critical Thinking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27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168400"/>
            <a:ext cx="8764270" cy="1117600"/>
          </a:xfrm>
        </p:spPr>
        <p:txBody>
          <a:bodyPr/>
          <a:lstStyle/>
          <a:p>
            <a:r>
              <a:rPr lang="en-GB" sz="5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Referencing Help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/>
              <a:t>Aims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6" y="2219325"/>
            <a:ext cx="11223626" cy="4505325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 result for cite them right website">
            <a:extLst>
              <a:ext uri="{FF2B5EF4-FFF2-40B4-BE49-F238E27FC236}">
                <a16:creationId xmlns:a16="http://schemas.microsoft.com/office/drawing/2014/main" id="{578F1269-7D08-42FD-8AA4-CDA15C31C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r="14145" b="-2"/>
          <a:stretch/>
        </p:blipFill>
        <p:spPr bwMode="auto">
          <a:xfrm>
            <a:off x="3478184" y="2520221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876300"/>
            <a:ext cx="11572875" cy="1123950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Evidence: Academic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609850"/>
            <a:ext cx="10515600" cy="347980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What types of academic sources can you include?</a:t>
            </a:r>
          </a:p>
          <a:p>
            <a:pPr marL="457200" indent="-457200" algn="ctr">
              <a:buAutoNum type="arabicPeriod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Watch Reliable Sources Season 1 | Prime Video">
            <a:extLst>
              <a:ext uri="{FF2B5EF4-FFF2-40B4-BE49-F238E27FC236}">
                <a16:creationId xmlns:a16="http://schemas.microsoft.com/office/drawing/2014/main" id="{4638679C-8044-40D9-A694-31BE14A9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4098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5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876300"/>
            <a:ext cx="11572875" cy="1123950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Evidence: Academic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609850"/>
            <a:ext cx="10515600" cy="347980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Sources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Sources from your reading 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from your research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e.g. online newspapers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website reports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books/e-books</a:t>
            </a:r>
            <a:endParaRPr kumimoji="0" lang="en-GB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Watch Reliable Sources Season 1 | Prime Video">
            <a:extLst>
              <a:ext uri="{FF2B5EF4-FFF2-40B4-BE49-F238E27FC236}">
                <a16:creationId xmlns:a16="http://schemas.microsoft.com/office/drawing/2014/main" id="{4638679C-8044-40D9-A694-31BE14A9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2" y="28384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5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876300"/>
            <a:ext cx="11572875" cy="1123950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Sources: Referencing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10890251" cy="328930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from your Reading List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Cottrell, S. (2017)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Thinking Skills.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3rd ed. London: Red Globe Press.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Williams, K.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Woolliams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and Spiro, J. (2012)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Reflective Writing.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London: Palgrave Macmillan.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can these be linked to the theories and models you have learnt in class?</a:t>
            </a:r>
          </a:p>
        </p:txBody>
      </p:sp>
    </p:spTree>
    <p:extLst>
      <p:ext uri="{BB962C8B-B14F-4D97-AF65-F5344CB8AC3E}">
        <p14:creationId xmlns:p14="http://schemas.microsoft.com/office/powerpoint/2010/main" val="359034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876300"/>
            <a:ext cx="11572875" cy="1123950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Sources: Referencing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19326"/>
            <a:ext cx="10890251" cy="4143374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from your Reading List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Cottrell, S. (2017)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Thinking Skills.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3rd ed. London: Red Globe Press.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Cottrell’s six aspects of recognising an argument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dirty="0">
                <a:solidFill>
                  <a:srgbClr val="FF0000"/>
                </a:solidFill>
                <a:latin typeface="Calibri" panose="020F0502020204030204"/>
              </a:rPr>
              <a:t>Cottrell’s (2017) model of Critical Thinking as a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Cottrell’s definitions e.g. of Critical Thinking or Critical Reading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Williams, K.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Woolliams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and Spiro, J. (2012)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Reflective Writing.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London: Palgrave Macmillan.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Gibbs’ Reflective Cycle (1988)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Williams’ (2009) model: The Stairway to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17638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876300"/>
            <a:ext cx="11572875" cy="1123950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Sources: Referencing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05050"/>
            <a:ext cx="10890251" cy="378460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from your </a:t>
            </a:r>
            <a:r>
              <a:rPr lang="en-GB" sz="2800" u="sng" dirty="0">
                <a:solidFill>
                  <a:prstClr val="black"/>
                </a:solidFill>
                <a:latin typeface="Calibri" panose="020F0502020204030204"/>
              </a:rPr>
              <a:t>research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e.g. an online newspaper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Adams, R. (2020) ‘UK Universities recruit record numbers of international students’, 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Guardian,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September.  Available at: </a:t>
            </a:r>
            <a:r>
              <a:rPr lang="en-GB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https://www.theguardian.com/education/2020/sep/24/uk-universities-recruit-record-numbers-of-international-students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(Accessed: 23 October 2020)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4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876300"/>
            <a:ext cx="11572875" cy="1123950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Sources: Referencing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05050"/>
            <a:ext cx="10890251" cy="378460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from your </a:t>
            </a:r>
            <a:r>
              <a:rPr lang="en-GB" sz="2800" u="sng" dirty="0">
                <a:solidFill>
                  <a:prstClr val="black"/>
                </a:solidFill>
                <a:latin typeface="Calibri" panose="020F0502020204030204"/>
              </a:rPr>
              <a:t>research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e.g. an organisation’s website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Foundation for Critical Thinking (2019) </a:t>
            </a:r>
            <a:r>
              <a:rPr lang="en-GB" sz="2800" i="1" dirty="0">
                <a:solidFill>
                  <a:prstClr val="black"/>
                </a:solidFill>
                <a:latin typeface="Calibri" panose="020F0502020204030204"/>
              </a:rPr>
              <a:t>Research from the </a:t>
            </a:r>
            <a:r>
              <a:rPr lang="en-GB" sz="2800" i="1" dirty="0" err="1">
                <a:solidFill>
                  <a:prstClr val="black"/>
                </a:solidFill>
                <a:latin typeface="Calibri" panose="020F0502020204030204"/>
              </a:rPr>
              <a:t>Center</a:t>
            </a:r>
            <a:r>
              <a:rPr lang="en-GB" sz="2800" i="1" dirty="0">
                <a:solidFill>
                  <a:prstClr val="black"/>
                </a:solidFill>
                <a:latin typeface="Calibri" panose="020F0502020204030204"/>
              </a:rPr>
              <a:t> for Critical Thinking.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Available at: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http://www.criticalthinking.org/pages/research-from-the-center-for-critical-thinking/595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(Accessed: 12 November 2020).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1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168399"/>
            <a:ext cx="8677274" cy="1660525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In-text citations review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dirty="0"/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6" y="2219325"/>
            <a:ext cx="11223626" cy="4505325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in-text citations for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recommended books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online newspaper article</a:t>
            </a:r>
          </a:p>
        </p:txBody>
      </p:sp>
      <p:pic>
        <p:nvPicPr>
          <p:cNvPr id="1026" name="Picture 2" descr="Image result for citation clip art">
            <a:extLst>
              <a:ext uri="{FF2B5EF4-FFF2-40B4-BE49-F238E27FC236}">
                <a16:creationId xmlns:a16="http://schemas.microsoft.com/office/drawing/2014/main" id="{D0617934-6215-4EFB-940E-B6EC83A7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241425"/>
            <a:ext cx="2257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4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168399"/>
            <a:ext cx="8677274" cy="1660525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In-text citations review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dirty="0"/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6" y="2238375"/>
            <a:ext cx="11223626" cy="4486275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latin typeface="Calibri" panose="020F0502020204030204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n-text citations for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recommended books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 to Cottrell (2017), ….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/>
              </a:rPr>
              <a:t> Cottrell (2017) states that …./Cottrell (2017, p.2) states that…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Williams’ (2009) model has helped me to…..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online newspaper article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latin typeface="Calibri" panose="020F0502020204030204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 panose="020F0502020204030204"/>
              </a:rPr>
              <a:t>Adams (2020) explains that …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stated by Adams (2020), …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citation clip art">
            <a:extLst>
              <a:ext uri="{FF2B5EF4-FFF2-40B4-BE49-F238E27FC236}">
                <a16:creationId xmlns:a16="http://schemas.microsoft.com/office/drawing/2014/main" id="{D0617934-6215-4EFB-940E-B6EC83A7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241425"/>
            <a:ext cx="2257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12304"/>
      </p:ext>
    </p:extLst>
  </p:cSld>
  <p:clrMapOvr>
    <a:masterClrMapping/>
  </p:clrMapOvr>
</p:sld>
</file>

<file path=ppt/theme/theme1.xml><?xml version="1.0" encoding="utf-8"?>
<a:theme xmlns:a="http://schemas.openxmlformats.org/drawingml/2006/main" name="1_HI-Lecture Template-2005">
  <a:themeElements>
    <a:clrScheme name="HI-Lecture Template-2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-Lecture Template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I-Lecture Template-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433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1_HI-Lecture Template-2005</vt:lpstr>
      <vt:lpstr>UF05-Critical Thinking</vt:lpstr>
      <vt:lpstr>Supporting Evidence: Academic Sources</vt:lpstr>
      <vt:lpstr>Supporting Evidence: Academic Sources</vt:lpstr>
      <vt:lpstr>Academic Sources: Referencing</vt:lpstr>
      <vt:lpstr>Academic Sources: Referencing</vt:lpstr>
      <vt:lpstr>Academic Sources: Referencing</vt:lpstr>
      <vt:lpstr>Academic Sources: Referencing</vt:lpstr>
      <vt:lpstr>In-text citations review1 Aims</vt:lpstr>
      <vt:lpstr>In-text citations review1 Aims</vt:lpstr>
      <vt:lpstr>Referencing Help1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Gyatso</dc:creator>
  <cp:lastModifiedBy>Grace Gyatso</cp:lastModifiedBy>
  <cp:revision>10</cp:revision>
  <dcterms:created xsi:type="dcterms:W3CDTF">2020-11-12T15:11:36Z</dcterms:created>
  <dcterms:modified xsi:type="dcterms:W3CDTF">2020-11-12T16:03:04Z</dcterms:modified>
</cp:coreProperties>
</file>