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69" r:id="rId4"/>
    <p:sldId id="476" r:id="rId5"/>
    <p:sldId id="477" r:id="rId6"/>
    <p:sldId id="484" r:id="rId7"/>
    <p:sldId id="488" r:id="rId8"/>
    <p:sldId id="487" r:id="rId9"/>
    <p:sldId id="480" r:id="rId10"/>
    <p:sldId id="481" r:id="rId11"/>
    <p:sldId id="485" r:id="rId12"/>
    <p:sldId id="482" r:id="rId13"/>
    <p:sldId id="486" r:id="rId14"/>
    <p:sldId id="489" r:id="rId15"/>
    <p:sldId id="483" r:id="rId16"/>
    <p:sldId id="475" r:id="rId17"/>
    <p:sldId id="4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02627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026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7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1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6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2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06860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55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48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3246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5 – PART 5c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13ABF6-006A-4AD8-ADBF-BA721B882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2"/>
    </mc:Choice>
    <mc:Fallback>
      <p:transition spd="slow" advTm="25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9556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Language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209800"/>
            <a:ext cx="10756901" cy="4286250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	  OR	 Feelings	OR          Evaluation?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felt uncertain but willing to try.	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tried to …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experimented with …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was concerned about..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practised..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The most striking aspect for me was ….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faced difficulties when …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idence clipart proof read, Evidence proof read Transparent FREE for  download on WebStockReview 2020">
            <a:extLst>
              <a:ext uri="{FF2B5EF4-FFF2-40B4-BE49-F238E27FC236}">
                <a16:creationId xmlns:a16="http://schemas.microsoft.com/office/drawing/2014/main" id="{D0DAD027-CBA8-4B58-96F4-FA8A8B21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768348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05BF04-7B00-4603-874E-BA13175AC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6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368"/>
    </mc:Choice>
    <mc:Fallback>
      <p:transition spd="slow" advTm="20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9556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Language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209800"/>
            <a:ext cx="10756901" cy="4438650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	  OR	 Feelings	OR          Evaluation?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felt uncertain but willing to try.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tried to …						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D</a:t>
            </a: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experimented with …		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was concerned about..				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F</a:t>
            </a: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practised..						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D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The most striking aspect for me was …	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E</a:t>
            </a: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faced difficulties when …			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E</a:t>
            </a: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idence clipart proof read, Evidence proof read Transparent FREE for  download on WebStockReview 2020">
            <a:extLst>
              <a:ext uri="{FF2B5EF4-FFF2-40B4-BE49-F238E27FC236}">
                <a16:creationId xmlns:a16="http://schemas.microsoft.com/office/drawing/2014/main" id="{D0DAD027-CBA8-4B58-96F4-FA8A8B21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768348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B49C26-6214-4EF6-986C-7701B2ADC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9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60"/>
    </mc:Choice>
    <mc:Fallback>
      <p:transition spd="slow" advTm="189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9556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Language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209799"/>
            <a:ext cx="10756901" cy="42005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Conclusions			OR			Action?</a:t>
            </a:r>
            <a:endParaRPr lang="en-GB" sz="2800" dirty="0">
              <a:solidFill>
                <a:srgbClr val="FF0000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I were to continue this, I would probably…		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For me, the most useful learning resulted from..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time, I will consider…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made me question …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realised that through applying this technique, I had ….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Based on this experience, I will endeavour to ….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idence clipart proof read, Evidence proof read Transparent FREE for  download on WebStockReview 2020">
            <a:extLst>
              <a:ext uri="{FF2B5EF4-FFF2-40B4-BE49-F238E27FC236}">
                <a16:creationId xmlns:a16="http://schemas.microsoft.com/office/drawing/2014/main" id="{D0DAD027-CBA8-4B58-96F4-FA8A8B21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768348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8B4943-3BE0-47BE-8B1D-56C9D8F57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1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061"/>
    </mc:Choice>
    <mc:Fallback>
      <p:transition spd="slow" advTm="190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9556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Language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209799"/>
            <a:ext cx="10756901" cy="42005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Conclusions			OR			Action?</a:t>
            </a:r>
            <a:endParaRPr lang="en-GB" sz="2800" dirty="0">
              <a:solidFill>
                <a:srgbClr val="FF0000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I were to continue this, I would probably…		     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For me, the most useful learning resulted from..	     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C</a:t>
            </a: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time, I will consider…				 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made me question …					     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C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realised that through applying this technique, I had..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C</a:t>
            </a: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Based on this experience, I will endeavour to ….	     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A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idence clipart proof read, Evidence proof read Transparent FREE for  download on WebStockReview 2020">
            <a:extLst>
              <a:ext uri="{FF2B5EF4-FFF2-40B4-BE49-F238E27FC236}">
                <a16:creationId xmlns:a16="http://schemas.microsoft.com/office/drawing/2014/main" id="{D0DAD027-CBA8-4B58-96F4-FA8A8B21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768348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4C474A-7D1B-441B-B80C-AA9DF7DD2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6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348"/>
    </mc:Choice>
    <mc:Fallback>
      <p:transition spd="slow" advTm="139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9556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Language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209799"/>
            <a:ext cx="10756901" cy="42005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Conclusions			OR			Action?</a:t>
            </a:r>
            <a:endParaRPr lang="en-GB" sz="2800" dirty="0">
              <a:solidFill>
                <a:srgbClr val="FF0000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I were to continue this, I would probably…		     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For me, the most useful learning resulted from..	     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C</a:t>
            </a: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time, I will consider…				 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made me question …					     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C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 realised that through applying this technique, I had..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C</a:t>
            </a:r>
            <a:endParaRPr lang="en-GB" sz="2800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Based on this experience, I will endeavour to ….	     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A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idence clipart proof read, Evidence proof read Transparent FREE for  download on WebStockReview 2020">
            <a:extLst>
              <a:ext uri="{FF2B5EF4-FFF2-40B4-BE49-F238E27FC236}">
                <a16:creationId xmlns:a16="http://schemas.microsoft.com/office/drawing/2014/main" id="{D0DAD027-CBA8-4B58-96F4-FA8A8B21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768348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B419ED-3D76-42CB-B0D1-765F8A9D9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2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54"/>
    </mc:Choice>
    <mc:Fallback>
      <p:transition spd="slow" advTm="83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9556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209799"/>
            <a:ext cx="10756901" cy="42005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1. It is important to show your reflective process as part of the Reflective Report.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Your reflections act as evidence.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3. Showing what you have learnt from using Critical Thinking is vital.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Using Gibbs’ Reflective Cycle (1988) provides a structure to show your reflective process.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5. It is important to integrate reflective language into your reflective report.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Image result for conclusion images">
            <a:extLst>
              <a:ext uri="{FF2B5EF4-FFF2-40B4-BE49-F238E27FC236}">
                <a16:creationId xmlns:a16="http://schemas.microsoft.com/office/drawing/2014/main" id="{D8014772-052E-4850-8DE3-AD8FE5F1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680" y="652837"/>
            <a:ext cx="2580640" cy="19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0CE9AB-693A-4482-A835-E1CA840B4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1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76"/>
    </mc:Choice>
    <mc:Fallback>
      <p:transition spd="slow" advTm="119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explored progress on the Reflective Report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investigated why using reflective language matters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analysed examples of useful reflective language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9D6C86-9C01-4922-984E-2BEFF7FAB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5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87"/>
    </mc:Choice>
    <mc:Fallback>
      <p:transition spd="slow" advTm="28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6 Part 6a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9CE1C7-881A-40EC-8AB6-E9885B887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18"/>
    </mc:Choice>
    <mc:Fallback>
      <p:transition spd="slow" advTm="33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95400"/>
            <a:ext cx="10391775" cy="1019176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5c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explore progress on the Reflective Report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investigate why using reflective language matters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analyse examples of useful reflective language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5DE537-6722-4CFD-9E29-352F602D6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95"/>
    </mc:Choice>
    <mc:Fallback>
      <p:transition spd="slow" advTm="5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Assessment Schedule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E18C1E-3F2C-4A75-A2EA-3311C610E7D7}"/>
              </a:ext>
            </a:extLst>
          </p:cNvPr>
          <p:cNvGraphicFramePr>
            <a:graphicFrameLocks noGrp="1"/>
          </p:cNvGraphicFramePr>
          <p:nvPr/>
        </p:nvGraphicFramePr>
        <p:xfrm>
          <a:off x="1800225" y="2505075"/>
          <a:ext cx="8359776" cy="329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888">
                  <a:extLst>
                    <a:ext uri="{9D8B030D-6E8A-4147-A177-3AD203B41FA5}">
                      <a16:colId xmlns:a16="http://schemas.microsoft.com/office/drawing/2014/main" val="500153575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1792824318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3404900902"/>
                    </a:ext>
                  </a:extLst>
                </a:gridCol>
              </a:tblGrid>
              <a:tr h="82391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Assessment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Week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Weighting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70581157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Draft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4865262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001856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Exam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879622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D58AD2-FC18-4F99-B486-52076EA1A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76"/>
    </mc:Choice>
    <mc:Fallback>
      <p:transition spd="slow" advTm="64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184912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Report: Checklist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Have you started writing your draft Reflective Report?  Have you checked with your tutor when and how to submit it?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Have you used the example introduction/body paragraph to help you?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y</a:t>
            </a:r>
            <a:r>
              <a:rPr lang="en-GB" sz="2800" dirty="0" err="1">
                <a:latin typeface="Calibri" panose="020F0502020204030204"/>
              </a:rPr>
              <a:t>ou</a:t>
            </a:r>
            <a:r>
              <a:rPr lang="en-GB" sz="2800" dirty="0">
                <a:latin typeface="Calibri" panose="020F0502020204030204"/>
              </a:rPr>
              <a:t> used Gibbs’ (1988) Reflective Cycle as a framework to help you make effective reflective notes?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Have you experimented using one of the Critical Thinking models to help your research process?  Which steps did you try?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Have you used both academic language and personal reflective language?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Image result for checklist image clip art">
            <a:extLst>
              <a:ext uri="{FF2B5EF4-FFF2-40B4-BE49-F238E27FC236}">
                <a16:creationId xmlns:a16="http://schemas.microsoft.com/office/drawing/2014/main" id="{73585934-A219-45A3-9120-F11D6F37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549" y="667385"/>
            <a:ext cx="2052955" cy="205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646F1A-4166-4B0E-909B-A9BC05BEE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4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00"/>
    </mc:Choice>
    <mc:Fallback>
      <p:transition spd="slow" advTm="16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7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Image result for time is now image">
            <a:extLst>
              <a:ext uri="{FF2B5EF4-FFF2-40B4-BE49-F238E27FC236}">
                <a16:creationId xmlns:a16="http://schemas.microsoft.com/office/drawing/2014/main" id="{C6DEB1D4-DC6F-44EB-84AE-C11168020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7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0" dirty="0">
                <a:solidFill>
                  <a:schemeClr val="tx1"/>
                </a:solidFill>
              </a:rPr>
              <a:t>Reflective Report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 TIME IS NOW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E1D352-4528-4E72-B732-24F719204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79"/>
    </mc:Choice>
    <mc:Fallback>
      <p:transition spd="slow" advTm="30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9556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Language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667001"/>
            <a:ext cx="10756901" cy="847724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1. What is reflective writing?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2. Why is it important to include reflective language in your report?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A030F7-EE30-422F-9056-048A74BDF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2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37"/>
    </mc:Choice>
    <mc:Fallback>
      <p:transition spd="slow" advTm="137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9556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Writing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276475"/>
            <a:ext cx="10756901" cy="123825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457"/>
                </a:solidFill>
                <a:effectLst/>
                <a:latin typeface="Open Sans"/>
              </a:rPr>
              <a:t>looks back at past experience to perform better in the future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457"/>
                </a:solidFill>
                <a:effectLst/>
                <a:latin typeface="Open Sans"/>
              </a:rPr>
              <a:t>analyses, explores and explains what happened and why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457"/>
                </a:solidFill>
                <a:effectLst/>
                <a:latin typeface="Open Sans"/>
              </a:rPr>
              <a:t>usually incorporates models or theory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457"/>
                </a:solidFill>
                <a:effectLst/>
                <a:latin typeface="Open Sans"/>
              </a:rPr>
              <a:t>uses academic language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457"/>
                </a:solidFill>
                <a:effectLst/>
                <a:latin typeface="Open Sans"/>
              </a:rPr>
              <a:t>considers strengths, weaknesses, anxieties and errors — you can use personal language such as 'I' and 'we' to talk about observations, emotions and feelings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457"/>
                </a:solidFill>
                <a:effectLst/>
                <a:latin typeface="Open Sans"/>
              </a:rPr>
              <a:t>is constructively criticising yourself, an event and others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457"/>
                </a:solidFill>
                <a:effectLst/>
                <a:latin typeface="Open Sans"/>
              </a:rPr>
              <a:t>requires evidence to support what you are saying such as things that have been said or done, their causes and their effects — so you need clear records of the events and your thoughts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eflection Clipart Metacognition - Meta Cognition, Cliparts &amp; Cartoons -  Jing.fm">
            <a:extLst>
              <a:ext uri="{FF2B5EF4-FFF2-40B4-BE49-F238E27FC236}">
                <a16:creationId xmlns:a16="http://schemas.microsoft.com/office/drawing/2014/main" id="{C05AF82F-9F7A-4353-AF3F-206E0E0F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89359"/>
            <a:ext cx="2773016" cy="27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AFD351-5B40-449B-A15E-EDE0682D8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8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210"/>
    </mc:Choice>
    <mc:Fallback>
      <p:transition spd="slow" advTm="19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9556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Language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2609850"/>
            <a:ext cx="10756901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 of your reflective process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20%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idence clipart proof read, Evidence proof read Transparent FREE for  download on WebStockReview 2020">
            <a:extLst>
              <a:ext uri="{FF2B5EF4-FFF2-40B4-BE49-F238E27FC236}">
                <a16:creationId xmlns:a16="http://schemas.microsoft.com/office/drawing/2014/main" id="{D0DAD027-CBA8-4B58-96F4-FA8A8B21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443163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363303-DF19-4AD5-8EEA-95EE4DF19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22"/>
    </mc:Choice>
    <mc:Fallback>
      <p:transition spd="slow" advTm="13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266825"/>
            <a:ext cx="10391775" cy="123825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b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Report: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Gibbs’ Reflective Cycle (1988)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75" y="1895475"/>
            <a:ext cx="11090276" cy="4194177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Match the questions to the activity: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Description: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happened?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Feelings: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What were you thinking and feeling?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Evaluation: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What was good and bad about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      the experience?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4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Conclusions: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What have you learned?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4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Action: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If it arose again, what would you do?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 descr="Image result for gibbs reflective cycle">
            <a:extLst>
              <a:ext uri="{FF2B5EF4-FFF2-40B4-BE49-F238E27FC236}">
                <a16:creationId xmlns:a16="http://schemas.microsoft.com/office/drawing/2014/main" id="{B2B099F2-3740-4F16-9AFB-28CA88E6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66" y="2133947"/>
            <a:ext cx="4074159" cy="333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2C6D80-E48E-49C2-994F-7E1D4F69B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1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52"/>
    </mc:Choice>
    <mc:Fallback>
      <p:transition spd="slow" advTm="57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863</Words>
  <Application>Microsoft Office PowerPoint</Application>
  <PresentationFormat>Widescreen</PresentationFormat>
  <Paragraphs>124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Tahoma</vt:lpstr>
      <vt:lpstr>Wingdings</vt:lpstr>
      <vt:lpstr>1_HI-Lecture Template-2005</vt:lpstr>
      <vt:lpstr>UF05-Critical Thinking</vt:lpstr>
      <vt:lpstr>Aims: Lecture 5ceek 1 Aims</vt:lpstr>
      <vt:lpstr>Assessment Schedule</vt:lpstr>
      <vt:lpstr>Reflective Report: Checklist1 Aims</vt:lpstr>
      <vt:lpstr>Reflective Report</vt:lpstr>
      <vt:lpstr>Reflective Language1 Aims</vt:lpstr>
      <vt:lpstr>Reflective Writing1 Aims</vt:lpstr>
      <vt:lpstr>Reflective Language1 Aims</vt:lpstr>
      <vt:lpstr> Reflective Report:  Gibbs’ Reflective Cycle (1988) Aims</vt:lpstr>
      <vt:lpstr>Reflective Language1 Aims</vt:lpstr>
      <vt:lpstr>Reflective Language1 Aims</vt:lpstr>
      <vt:lpstr>Reflective Language1 Aims</vt:lpstr>
      <vt:lpstr>Reflective Language1 Aims</vt:lpstr>
      <vt:lpstr>Reflective Language1 Aims</vt:lpstr>
      <vt:lpstr>Conclusions1 Aims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Gyatso</dc:creator>
  <cp:lastModifiedBy>Grace Gyatso</cp:lastModifiedBy>
  <cp:revision>41</cp:revision>
  <dcterms:created xsi:type="dcterms:W3CDTF">2020-10-26T10:02:50Z</dcterms:created>
  <dcterms:modified xsi:type="dcterms:W3CDTF">2020-11-05T15:11:17Z</dcterms:modified>
</cp:coreProperties>
</file>