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53" r:id="rId2"/>
    <p:sldId id="452" r:id="rId3"/>
    <p:sldId id="469" r:id="rId4"/>
    <p:sldId id="470" r:id="rId5"/>
    <p:sldId id="480" r:id="rId6"/>
    <p:sldId id="476" r:id="rId7"/>
    <p:sldId id="491" r:id="rId8"/>
    <p:sldId id="496" r:id="rId9"/>
    <p:sldId id="492" r:id="rId10"/>
    <p:sldId id="493" r:id="rId11"/>
    <p:sldId id="474" r:id="rId12"/>
    <p:sldId id="494" r:id="rId13"/>
    <p:sldId id="495" r:id="rId14"/>
    <p:sldId id="475" r:id="rId15"/>
    <p:sldId id="4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705" y="-297"/>
            <a:ext cx="16257409" cy="6858594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2779" y="3138562"/>
            <a:ext cx="9215967" cy="866502"/>
          </a:xfr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 dirty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15414" y="1557190"/>
            <a:ext cx="9410700" cy="1366838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AF240D"/>
                </a:solidFill>
              </a:defRPr>
            </a:lvl1pPr>
          </a:lstStyle>
          <a:p>
            <a:pPr lvl="0"/>
            <a:r>
              <a:rPr lang="en-AU" altLang="en-US" noProof="0" dirty="0"/>
              <a:t>Lecture #: Part #</a:t>
            </a:r>
          </a:p>
        </p:txBody>
      </p: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3599723" y="15148"/>
            <a:ext cx="4588933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10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16633"/>
            <a:ext cx="10515600" cy="6156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036516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57079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831638" y="120161"/>
            <a:ext cx="9555421" cy="5287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Learning Objectives</a:t>
            </a:r>
            <a:endParaRPr lang="en-AU" dirty="0"/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1199456" y="1556793"/>
            <a:ext cx="10273208" cy="37451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40" name="Picture 39"/>
          <p:cNvPicPr/>
          <p:nvPr/>
        </p:nvPicPr>
        <p:blipFill>
          <a:blip r:embed="rId3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9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751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59" y="116633"/>
            <a:ext cx="9168341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052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22768"/>
            <a:ext cx="9313035" cy="4979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421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2756"/>
            <a:ext cx="8928992" cy="7419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088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1637" y="116633"/>
            <a:ext cx="8928992" cy="5760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832045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2611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836712"/>
            <a:ext cx="3932767" cy="12206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75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E4E607-382A-4D99-9C15-CD37FE06C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7" y="16287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033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0"/>
            <a:ext cx="16319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 dirty="0">
                <a:latin typeface="Tahoma" panose="020B0604030504040204" pitchFamily="34" charset="0"/>
              </a:rPr>
              <a:t>Holmes Institute Pathways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D9E5728-6E9B-4D6D-8A4F-24BB8B9AA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1"/>
          <a:stretch/>
        </p:blipFill>
        <p:spPr bwMode="auto">
          <a:xfrm>
            <a:off x="-992" y="1"/>
            <a:ext cx="12241675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95505" y="103988"/>
            <a:ext cx="2207903" cy="440915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E5546781-2D24-4626-AC44-3BF7F711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6453189"/>
            <a:ext cx="336126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solidFill>
                  <a:schemeClr val="bg1"/>
                </a:solidFill>
                <a:latin typeface="Tahoma" panose="020B0604030504040204" pitchFamily="34" charset="0"/>
              </a:rPr>
              <a:t>Applied Business Statistics for Managers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71C433EB-0A73-4263-A414-3A7F92D0E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442076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000">
              <a:latin typeface="Tahoma" panose="020B060403050404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E8C8F8B-1CF0-4372-9950-36A3D5B8D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001" y="6381751"/>
            <a:ext cx="1631951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sz="1000">
                <a:latin typeface="Tahoma" panose="020B0604030504040204" pitchFamily="34" charset="0"/>
              </a:rPr>
              <a:t>Holmes Institute</a:t>
            </a:r>
          </a:p>
        </p:txBody>
      </p:sp>
    </p:spTree>
    <p:extLst>
      <p:ext uri="{BB962C8B-B14F-4D97-AF65-F5344CB8AC3E}">
        <p14:creationId xmlns:p14="http://schemas.microsoft.com/office/powerpoint/2010/main" val="343436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9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9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8B89612-F73D-4191-803A-F1219F8AA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WEEK 3 – PART 3c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7F354-CBDA-44E8-82DB-8136B07EE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201F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UF05-Critical Thinking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C884C6-5232-4358-8ACE-4950DFE4A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55"/>
    </mc:Choice>
    <mc:Fallback>
      <p:transition spd="slow" advTm="31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1"/>
            <a:ext cx="11137901" cy="78105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Williams’ (2009)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825" y="2124076"/>
            <a:ext cx="10842626" cy="3965576"/>
          </a:xfrm>
        </p:spPr>
        <p:txBody>
          <a:bodyPr/>
          <a:lstStyle/>
          <a:p>
            <a:endParaRPr lang="en-GB" u="sng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See the source image">
            <a:extLst>
              <a:ext uri="{FF2B5EF4-FFF2-40B4-BE49-F238E27FC236}">
                <a16:creationId xmlns:a16="http://schemas.microsoft.com/office/drawing/2014/main" id="{98ED22D9-4267-4BEF-A17B-665D9F00D0F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3" y="1776730"/>
            <a:ext cx="886333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AA99E4-2B04-40C2-BF38-2822AC5F0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5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474"/>
    </mc:Choice>
    <mc:Fallback>
      <p:transition spd="slow" advTm="221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Journal in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750" y="2286000"/>
            <a:ext cx="10680701" cy="380365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found some interesting material in a book about Innovation and Business Management. 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decided to practise some steps from Williams’ (2009) model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 I did the understand and analyse steps.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Understand step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 was able to identify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at least some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and contributing arguments but I don’t feel very confident at recognising assumptions yet.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 step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the book is written in a clear, well-structured way so I found the analyse step quite easy.  The main ideas were clearly linked together on page 3-4.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week, I would like to practise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Compare step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 have sourced other material so I can find similarities and differences between the sources.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Image result for journal">
            <a:extLst>
              <a:ext uri="{FF2B5EF4-FFF2-40B4-BE49-F238E27FC236}">
                <a16:creationId xmlns:a16="http://schemas.microsoft.com/office/drawing/2014/main" id="{779AA308-A21E-4B31-801F-979043B0A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0" y="768349"/>
            <a:ext cx="1973898" cy="1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B9656C-78C6-491C-A96B-FC157B7DC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044"/>
    </mc:Choice>
    <mc:Fallback>
      <p:transition spd="slow" advTm="259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3 Review 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Can you remember the six aspects of Cottrell’s (2017) ways of recognising an argument? 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What’s the first step in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The Stairway to Critical Thinking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? Explain the step.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Which step of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The Stairway to Critical Thinking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relates to understanding arguments in one text?</a:t>
            </a: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Why is Gibbs’ (1988) Reflective Cycle recommended as part of the Reflective Report writing?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EF60A0-DF18-4F5E-B0AE-4BF537EE9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5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987"/>
    </mc:Choice>
    <mc:Fallback>
      <p:transition spd="slow" advTm="19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3 Review Answers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228850"/>
            <a:ext cx="10207624" cy="42291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Can you remember the six aspects of Cottrell’s (2017) ways of recognising an argument?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Position, reasons/propositions, a line of reasoning, conclusion, persuasion, signal words.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What’s the first step in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The Stairway to Critical Thinking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? Explain the step. 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– to take in information about what you have read/heard/seen/done.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Which step of </a:t>
            </a:r>
            <a:r>
              <a:rPr lang="en-GB" i="1" dirty="0">
                <a:latin typeface="Calibri" panose="020F0502020204030204" pitchFamily="34" charset="0"/>
                <a:cs typeface="Calibri" panose="020F0502020204030204" pitchFamily="34" charset="0"/>
              </a:rPr>
              <a:t>The Stairway to Critical Thinking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relates to understanding arguments in one text? 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 – key points, arguments, evidence etc.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Why is Gibbs’ (1988) Reflective Cycle recommended as part of the Reflective Report writing? 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provide a framework to help you when you are making notes in your reflective journal and when writing your report.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A119E0-D12C-41D8-8D15-088A6F0C7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9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487"/>
    </mc:Choice>
    <mc:Fallback>
      <p:transition spd="slow" advTm="21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We have ….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checked progress on the Reflective Report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 Critical Thinking as part of a research process as a basis for your reflective journal writing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reviewed key themes from week 3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7C3B8C-BB05-4488-93A4-69A95DD3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59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93"/>
    </mc:Choice>
    <mc:Fallback>
      <p:transition spd="slow" advTm="44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14EAD-02EE-4686-BC7C-53E463E8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1357311"/>
          </a:xfrm>
        </p:spPr>
        <p:txBody>
          <a:bodyPr/>
          <a:lstStyle/>
          <a:p>
            <a:pPr algn="ctr"/>
            <a:r>
              <a:rPr lang="en-GB" b="0" dirty="0">
                <a:solidFill>
                  <a:schemeClr val="tx1"/>
                </a:solidFill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67DAF-433C-4EDE-9C90-AF59C12D9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Next Lecture: Week 4 Part 4a</a:t>
            </a:r>
          </a:p>
          <a:p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UF05-Critical Thinking</a:t>
            </a:r>
            <a:endParaRPr lang="en-GB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125C18-6974-4BC6-AB23-ED8F3BA84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51"/>
    </mc:Choice>
    <mc:Fallback>
      <p:transition spd="slow" advTm="47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190625"/>
            <a:ext cx="10391775" cy="1314451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Aims: </a:t>
            </a:r>
            <a:r>
              <a:rPr lang="en-GB" b="0" dirty="0">
                <a:solidFill>
                  <a:prstClr val="black"/>
                </a:solidFill>
                <a:latin typeface="Calibri Light" panose="020F0302020204030204"/>
              </a:rPr>
              <a:t>Lecture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3c</a:t>
            </a:r>
            <a:r>
              <a:rPr lang="en-GB" dirty="0"/>
              <a:t>eek 1 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check progress on the Reflective Report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explore Critical Thinking as part of a research process as a basis for your reflective journal writing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review key themes from week 3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F2926E-CBBC-49C2-B519-C32E36E7C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9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93"/>
    </mc:Choice>
    <mc:Fallback>
      <p:transition spd="slow" advTm="58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57277"/>
            <a:ext cx="10775951" cy="1114423"/>
          </a:xfrm>
        </p:spPr>
        <p:txBody>
          <a:bodyPr/>
          <a:lstStyle/>
          <a:p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Assessment Schedule</a:t>
            </a:r>
            <a:endParaRPr lang="en-GB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4E18C1E-3F2C-4A75-A2EA-3311C610E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411348"/>
              </p:ext>
            </p:extLst>
          </p:nvPr>
        </p:nvGraphicFramePr>
        <p:xfrm>
          <a:off x="1800225" y="2505075"/>
          <a:ext cx="8359776" cy="3295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9888">
                  <a:extLst>
                    <a:ext uri="{9D8B030D-6E8A-4147-A177-3AD203B41FA5}">
                      <a16:colId xmlns:a16="http://schemas.microsoft.com/office/drawing/2014/main" val="500153575"/>
                    </a:ext>
                  </a:extLst>
                </a:gridCol>
                <a:gridCol w="2089944">
                  <a:extLst>
                    <a:ext uri="{9D8B030D-6E8A-4147-A177-3AD203B41FA5}">
                      <a16:colId xmlns:a16="http://schemas.microsoft.com/office/drawing/2014/main" val="1792824318"/>
                    </a:ext>
                  </a:extLst>
                </a:gridCol>
                <a:gridCol w="2089944">
                  <a:extLst>
                    <a:ext uri="{9D8B030D-6E8A-4147-A177-3AD203B41FA5}">
                      <a16:colId xmlns:a16="http://schemas.microsoft.com/office/drawing/2014/main" val="3404900902"/>
                    </a:ext>
                  </a:extLst>
                </a:gridCol>
              </a:tblGrid>
              <a:tr h="823912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Assessment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Week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Weighting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70581157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Draft Submission: Reflective Report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4865262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Final Submission: Reflective Report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40%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79001856"/>
                  </a:ext>
                </a:extLst>
              </a:tr>
              <a:tr h="823912">
                <a:tc>
                  <a:txBody>
                    <a:bodyPr/>
                    <a:lstStyle/>
                    <a:p>
                      <a:r>
                        <a:rPr lang="en-GB" sz="2000" dirty="0"/>
                        <a:t>Final Exam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60%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6879622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25FE8-FAE3-4079-B985-90C494B03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67"/>
    </mc:Choice>
    <mc:Fallback>
      <p:transition spd="slow" advTm="37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1" y="1168400"/>
            <a:ext cx="8764270" cy="184912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Report: Checklist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2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you started making notes in your reflective journal?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sz="2800" dirty="0">
                <a:latin typeface="Calibri" panose="020F0502020204030204"/>
              </a:rPr>
              <a:t>Which topics have you chosen to explore?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y</a:t>
            </a:r>
            <a:r>
              <a:rPr lang="en-GB" sz="2800" dirty="0" err="1">
                <a:latin typeface="Calibri" panose="020F0502020204030204"/>
              </a:rPr>
              <a:t>ou</a:t>
            </a:r>
            <a:r>
              <a:rPr lang="en-GB" sz="2800" dirty="0">
                <a:latin typeface="Calibri" panose="020F0502020204030204"/>
              </a:rPr>
              <a:t> used Gibbs’ (1988) Reflective Model as a framework to help you make effective reflective notes?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you used your notes to start a section of your Reflective Report?</a:t>
            </a:r>
          </a:p>
        </p:txBody>
      </p:sp>
      <p:pic>
        <p:nvPicPr>
          <p:cNvPr id="2052" name="Picture 4" descr="Image result for checklist image clip art">
            <a:extLst>
              <a:ext uri="{FF2B5EF4-FFF2-40B4-BE49-F238E27FC236}">
                <a16:creationId xmlns:a16="http://schemas.microsoft.com/office/drawing/2014/main" id="{73585934-A219-45A3-9120-F11D6F374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730" y="964565"/>
            <a:ext cx="2052955" cy="205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038FC53-1970-4D5A-980A-E0AB3C59B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6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749"/>
    </mc:Choice>
    <mc:Fallback>
      <p:transition spd="slow" advTm="327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266825"/>
            <a:ext cx="10391775" cy="123825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b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Report: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Gibbs’ Reflective Cycle (1988)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175" y="1895475"/>
            <a:ext cx="11090276" cy="4194177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Match the questions to the activity: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happened?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Description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What were you thinking and feeling? </a:t>
            </a:r>
            <a:r>
              <a:rPr lang="en-GB" dirty="0">
                <a:solidFill>
                  <a:srgbClr val="FF0000"/>
                </a:solidFill>
                <a:latin typeface="Calibri" panose="020F0502020204030204"/>
              </a:rPr>
              <a:t>Feelings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What was good and bad about the experience?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      </a:t>
            </a:r>
            <a:r>
              <a:rPr lang="en-GB" dirty="0">
                <a:solidFill>
                  <a:srgbClr val="FF0000"/>
                </a:solidFill>
                <a:latin typeface="Calibri" panose="020F0502020204030204"/>
              </a:rPr>
              <a:t>Evaluation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4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What have you learned? </a:t>
            </a:r>
            <a:r>
              <a:rPr lang="en-GB" dirty="0">
                <a:solidFill>
                  <a:srgbClr val="FF0000"/>
                </a:solidFill>
                <a:latin typeface="Calibri" panose="020F0502020204030204"/>
              </a:rPr>
              <a:t>Conclusions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 startAt="4"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If it arose again, what would you do? </a:t>
            </a:r>
            <a:r>
              <a:rPr lang="en-GB" dirty="0">
                <a:solidFill>
                  <a:srgbClr val="FF0000"/>
                </a:solidFill>
                <a:latin typeface="Calibri" panose="020F0502020204030204"/>
              </a:rPr>
              <a:t>Action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 descr="Image result for gibbs reflective cycle">
            <a:extLst>
              <a:ext uri="{FF2B5EF4-FFF2-40B4-BE49-F238E27FC236}">
                <a16:creationId xmlns:a16="http://schemas.microsoft.com/office/drawing/2014/main" id="{B2B099F2-3740-4F16-9AFB-28CA88E6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466" y="2133947"/>
            <a:ext cx="4074159" cy="333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D6EE33E-CC6C-42C0-929A-7FB0A773E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1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78"/>
    </mc:Choice>
    <mc:Fallback>
      <p:transition spd="slow" advTm="27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70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time is now image">
            <a:extLst>
              <a:ext uri="{FF2B5EF4-FFF2-40B4-BE49-F238E27FC236}">
                <a16:creationId xmlns:a16="http://schemas.microsoft.com/office/drawing/2014/main" id="{C6DEB1D4-DC6F-44EB-84AE-C11168020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0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Rectangle 72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0" dirty="0">
                <a:solidFill>
                  <a:schemeClr val="tx1"/>
                </a:solidFill>
              </a:rPr>
              <a:t>Reflective Report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48600" y="4872922"/>
            <a:ext cx="402336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 TIME IS NOW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19C012-6F19-4FBA-AE48-D7C2FA707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2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44"/>
    </mc:Choice>
    <mc:Fallback>
      <p:transition spd="slow" advTm="47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49" y="1023938"/>
            <a:ext cx="10391775" cy="952500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Report – In Brief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0" y="2609850"/>
            <a:ext cx="10947401" cy="39624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Write a Reflective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eport on using Critical Thinking (1000 words).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report can include topics such as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 Critical Thinking in daily life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"/>
            </a:pPr>
            <a:r>
              <a:rPr lang="en-GB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integrating Critical Thinking into your research process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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applying Critical Thinking as a basis for self-development as a university student</a:t>
            </a:r>
          </a:p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en-AU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 is important to include your own personal reflections based on applying critical thinking.  This may involve describing steps that you have taken, followed by analysing and evaluating them.  </a:t>
            </a:r>
            <a:endParaRPr lang="en-GB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hree Ideas for Implementing Learner Reflection">
            <a:extLst>
              <a:ext uri="{FF2B5EF4-FFF2-40B4-BE49-F238E27FC236}">
                <a16:creationId xmlns:a16="http://schemas.microsoft.com/office/drawing/2014/main" id="{301A5A48-8D3A-4033-BD80-0AF121055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224" y="876300"/>
            <a:ext cx="29337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4CC665-9AD2-4745-A472-946A1775C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4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26"/>
    </mc:Choice>
    <mc:Fallback>
      <p:transition spd="slow" advTm="60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Reflective Journal in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750" y="2286000"/>
            <a:ext cx="10680701" cy="3803651"/>
          </a:xfrm>
        </p:spPr>
        <p:txBody>
          <a:bodyPr/>
          <a:lstStyle/>
          <a:p>
            <a:r>
              <a:rPr lang="en-GB" u="sng" dirty="0">
                <a:latin typeface="Calibri" panose="020F0502020204030204" pitchFamily="34" charset="0"/>
                <a:cs typeface="Calibri" panose="020F0502020204030204" pitchFamily="34" charset="0"/>
              </a:rPr>
              <a:t>Critical Thinking as Part of a Research Process: Practical Steps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Choose a module you are currently studying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Choose a specific assignment that you are currently researching for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Take the first steps in one of the Critical Thinking models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Make notes about your experience in your reflective journal: </a:t>
            </a:r>
          </a:p>
          <a:p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did you do? How did you feel?  What went well?  What was challenging?   What did you learn for next time?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Image result for journal">
            <a:extLst>
              <a:ext uri="{FF2B5EF4-FFF2-40B4-BE49-F238E27FC236}">
                <a16:creationId xmlns:a16="http://schemas.microsoft.com/office/drawing/2014/main" id="{779AA308-A21E-4B31-801F-979043B0A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20" y="768349"/>
            <a:ext cx="1973898" cy="1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C9DB5A-A87B-4859-AD49-CFCE4DCDA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0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191"/>
    </mc:Choice>
    <mc:Fallback>
      <p:transition spd="slow" advTm="188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9E85-FB14-4D3F-8689-01664576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876300"/>
            <a:ext cx="11137901" cy="1247775"/>
          </a:xfrm>
        </p:spPr>
        <p:txBody>
          <a:bodyPr/>
          <a:lstStyle/>
          <a:p>
            <a:r>
              <a:rPr lang="en-GB" sz="5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Thinking As a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FCE69-EDF8-485E-8E84-CA128D336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609850"/>
            <a:ext cx="10515600" cy="3479801"/>
          </a:xfrm>
        </p:spPr>
        <p:txBody>
          <a:bodyPr/>
          <a:lstStyle/>
          <a:p>
            <a:r>
              <a:rPr lang="en-GB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Williams’ (2009) Model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THE STAIRWAY TO CRITICAL THINKING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close up of a building&#10;&#10;Description automatically generated">
            <a:extLst>
              <a:ext uri="{FF2B5EF4-FFF2-40B4-BE49-F238E27FC236}">
                <a16:creationId xmlns:a16="http://schemas.microsoft.com/office/drawing/2014/main" id="{304ED124-FE18-4280-A2F2-3565C0AEA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47" y="3058856"/>
            <a:ext cx="3781425" cy="28384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0722242-C6E9-480F-A088-8C9ED948F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88"/>
    </mc:Choice>
    <mc:Fallback>
      <p:transition spd="slow" advTm="5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HI-Lecture Template-2005">
  <a:themeElements>
    <a:clrScheme name="HI-Lecture Template-200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I-Lecture Template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HI-Lecture Template-20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I-Lecture Template-20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I-Lecture Template-20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758</Words>
  <Application>Microsoft Office PowerPoint</Application>
  <PresentationFormat>Widescreen</PresentationFormat>
  <Paragraphs>90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Wingdings</vt:lpstr>
      <vt:lpstr>1_HI-Lecture Template-2005</vt:lpstr>
      <vt:lpstr>UF05-Critical Thinking</vt:lpstr>
      <vt:lpstr>Aims: Lecture 3ceek 1 Aims</vt:lpstr>
      <vt:lpstr>Assessment Schedule</vt:lpstr>
      <vt:lpstr>Reflective Report: Checklist1 Aims</vt:lpstr>
      <vt:lpstr> Reflective Report:  Gibbs’ Reflective Cycle (1988) Aims</vt:lpstr>
      <vt:lpstr>Reflective Report</vt:lpstr>
      <vt:lpstr>Reflective Report – In Brief Aims</vt:lpstr>
      <vt:lpstr>Reflective Journal in Action</vt:lpstr>
      <vt:lpstr>Critical Thinking As a Process</vt:lpstr>
      <vt:lpstr>Williams’ (2009) Model</vt:lpstr>
      <vt:lpstr>Reflective Journal in Action</vt:lpstr>
      <vt:lpstr>Week 3 Review Quiz</vt:lpstr>
      <vt:lpstr>Week 3 Review Answers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UF05-Critical Thinking</dc:title>
  <dc:creator>Grace Gyatso</dc:creator>
  <cp:lastModifiedBy>Grace Gyatso</cp:lastModifiedBy>
  <cp:revision>27</cp:revision>
  <dcterms:created xsi:type="dcterms:W3CDTF">2020-10-21T11:06:33Z</dcterms:created>
  <dcterms:modified xsi:type="dcterms:W3CDTF">2020-10-22T16:42:03Z</dcterms:modified>
</cp:coreProperties>
</file>