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53" r:id="rId2"/>
    <p:sldId id="452" r:id="rId3"/>
    <p:sldId id="469" r:id="rId4"/>
    <p:sldId id="470" r:id="rId5"/>
    <p:sldId id="479" r:id="rId6"/>
    <p:sldId id="480" r:id="rId7"/>
    <p:sldId id="487" r:id="rId8"/>
    <p:sldId id="476" r:id="rId9"/>
    <p:sldId id="491" r:id="rId10"/>
    <p:sldId id="488" r:id="rId11"/>
    <p:sldId id="489" r:id="rId12"/>
    <p:sldId id="477" r:id="rId13"/>
    <p:sldId id="492" r:id="rId14"/>
    <p:sldId id="478" r:id="rId15"/>
    <p:sldId id="475" r:id="rId16"/>
    <p:sldId id="4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5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1E79D0-BAD9-46D8-8DE5-20B85ACA096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B59DB93-DB87-4F8E-81C9-E2C69FF10A4C}">
      <dgm:prSet custT="1"/>
      <dgm:spPr/>
      <dgm:t>
        <a:bodyPr/>
        <a:lstStyle/>
        <a:p>
          <a:pPr>
            <a:lnSpc>
              <a:spcPct val="100000"/>
            </a:lnSpc>
          </a:pPr>
          <a:r>
            <a:rPr lang="en-GB" sz="1800" b="0" i="0" baseline="0" dirty="0"/>
            <a:t>Try to recall any keywords or main themes in the two quotes from Chatfield (2018) in yesterday’s lecture</a:t>
          </a:r>
          <a:r>
            <a:rPr lang="en-GB" sz="1300" b="0" i="0" baseline="0" dirty="0"/>
            <a:t>.</a:t>
          </a:r>
          <a:endParaRPr lang="en-US" sz="1300" dirty="0"/>
        </a:p>
      </dgm:t>
    </dgm:pt>
    <dgm:pt modelId="{FD90A17B-970D-4014-8057-5F70520E0571}" type="parTrans" cxnId="{25778183-C2EB-4FCF-BCDF-3116C95B1025}">
      <dgm:prSet/>
      <dgm:spPr/>
      <dgm:t>
        <a:bodyPr/>
        <a:lstStyle/>
        <a:p>
          <a:endParaRPr lang="en-US"/>
        </a:p>
      </dgm:t>
    </dgm:pt>
    <dgm:pt modelId="{A0BA60AC-6583-4E26-9FF1-C88052FBFAAF}" type="sibTrans" cxnId="{25778183-C2EB-4FCF-BCDF-3116C95B1025}">
      <dgm:prSet/>
      <dgm:spPr/>
      <dgm:t>
        <a:bodyPr/>
        <a:lstStyle/>
        <a:p>
          <a:endParaRPr lang="en-US"/>
        </a:p>
      </dgm:t>
    </dgm:pt>
    <dgm:pt modelId="{3C079A35-AC06-44A5-93F4-DD8D71C63EB8}">
      <dgm:prSet/>
      <dgm:spPr/>
      <dgm:t>
        <a:bodyPr/>
        <a:lstStyle/>
        <a:p>
          <a:pPr>
            <a:lnSpc>
              <a:spcPct val="100000"/>
            </a:lnSpc>
          </a:pPr>
          <a:r>
            <a:rPr lang="en-GB" dirty="0"/>
            <a:t>Why is evaluating a source important?  How can it help you as a student?</a:t>
          </a:r>
          <a:endParaRPr lang="en-US" dirty="0"/>
        </a:p>
      </dgm:t>
    </dgm:pt>
    <dgm:pt modelId="{76A8C6F8-BFF2-4F69-9C9C-DCD71BB059F4}" type="parTrans" cxnId="{0022F9DB-85D8-41E3-85DC-B477004BDC5E}">
      <dgm:prSet/>
      <dgm:spPr/>
      <dgm:t>
        <a:bodyPr/>
        <a:lstStyle/>
        <a:p>
          <a:endParaRPr lang="en-US"/>
        </a:p>
      </dgm:t>
    </dgm:pt>
    <dgm:pt modelId="{15D3BA2C-CEB2-46A0-988D-9F2C6824CDCC}" type="sibTrans" cxnId="{0022F9DB-85D8-41E3-85DC-B477004BDC5E}">
      <dgm:prSet/>
      <dgm:spPr/>
      <dgm:t>
        <a:bodyPr/>
        <a:lstStyle/>
        <a:p>
          <a:endParaRPr lang="en-US"/>
        </a:p>
      </dgm:t>
    </dgm:pt>
    <dgm:pt modelId="{7B7B9109-40AB-4532-B696-E6C0CCA38E07}">
      <dgm:prSet/>
      <dgm:spPr/>
      <dgm:t>
        <a:bodyPr/>
        <a:lstStyle/>
        <a:p>
          <a:pPr>
            <a:lnSpc>
              <a:spcPct val="100000"/>
            </a:lnSpc>
          </a:pPr>
          <a:r>
            <a:rPr lang="en-GB" b="0" i="0" baseline="0" dirty="0"/>
            <a:t>Name at least four of the six concepts recommended by Chatfield when evaluating sources. </a:t>
          </a:r>
          <a:endParaRPr lang="en-US" dirty="0"/>
        </a:p>
      </dgm:t>
    </dgm:pt>
    <dgm:pt modelId="{EF5B487C-1B17-40F8-9D9C-6F7A0D80E310}" type="parTrans" cxnId="{6CF704FA-AA8C-4B5D-9675-0DC1BD906C1F}">
      <dgm:prSet/>
      <dgm:spPr/>
      <dgm:t>
        <a:bodyPr/>
        <a:lstStyle/>
        <a:p>
          <a:endParaRPr lang="en-US"/>
        </a:p>
      </dgm:t>
    </dgm:pt>
    <dgm:pt modelId="{46C851FE-E42C-4A7F-8701-FCA476EC08C4}" type="sibTrans" cxnId="{6CF704FA-AA8C-4B5D-9675-0DC1BD906C1F}">
      <dgm:prSet/>
      <dgm:spPr/>
      <dgm:t>
        <a:bodyPr/>
        <a:lstStyle/>
        <a:p>
          <a:endParaRPr lang="en-US"/>
        </a:p>
      </dgm:t>
    </dgm:pt>
    <dgm:pt modelId="{65ACA1B3-3234-4B9D-897A-05877F7F9E9F}" type="pres">
      <dgm:prSet presAssocID="{A41E79D0-BAD9-46D8-8DE5-20B85ACA096A}" presName="root" presStyleCnt="0">
        <dgm:presLayoutVars>
          <dgm:dir/>
          <dgm:resizeHandles val="exact"/>
        </dgm:presLayoutVars>
      </dgm:prSet>
      <dgm:spPr/>
    </dgm:pt>
    <dgm:pt modelId="{7CE82815-F958-429A-84C1-EA1DA916E0C9}" type="pres">
      <dgm:prSet presAssocID="{DB59DB93-DB87-4F8E-81C9-E2C69FF10A4C}" presName="compNode" presStyleCnt="0"/>
      <dgm:spPr/>
    </dgm:pt>
    <dgm:pt modelId="{452A7AA9-EB96-4ACC-B98B-D51C0C72B718}" type="pres">
      <dgm:prSet presAssocID="{DB59DB93-DB87-4F8E-81C9-E2C69FF10A4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Quotation Mark"/>
        </a:ext>
      </dgm:extLst>
    </dgm:pt>
    <dgm:pt modelId="{D8F9646E-CCFB-41DF-AE45-254806FFF3E1}" type="pres">
      <dgm:prSet presAssocID="{DB59DB93-DB87-4F8E-81C9-E2C69FF10A4C}" presName="spaceRect" presStyleCnt="0"/>
      <dgm:spPr/>
    </dgm:pt>
    <dgm:pt modelId="{03FE1951-9104-45B6-BB1B-790B30F919CD}" type="pres">
      <dgm:prSet presAssocID="{DB59DB93-DB87-4F8E-81C9-E2C69FF10A4C}" presName="textRect" presStyleLbl="revTx" presStyleIdx="0" presStyleCnt="3">
        <dgm:presLayoutVars>
          <dgm:chMax val="1"/>
          <dgm:chPref val="1"/>
        </dgm:presLayoutVars>
      </dgm:prSet>
      <dgm:spPr/>
    </dgm:pt>
    <dgm:pt modelId="{8AF5C8CD-CE33-49DF-8F9D-F1F1D4E05CE4}" type="pres">
      <dgm:prSet presAssocID="{A0BA60AC-6583-4E26-9FF1-C88052FBFAAF}" presName="sibTrans" presStyleCnt="0"/>
      <dgm:spPr/>
    </dgm:pt>
    <dgm:pt modelId="{D6A9F32A-2D51-4CE5-9BB2-A303F386D04B}" type="pres">
      <dgm:prSet presAssocID="{3C079A35-AC06-44A5-93F4-DD8D71C63EB8}" presName="compNode" presStyleCnt="0"/>
      <dgm:spPr/>
    </dgm:pt>
    <dgm:pt modelId="{6F77E5E6-63BF-4BB8-B643-646FDFE18AD5}" type="pres">
      <dgm:prSet presAssocID="{3C079A35-AC06-44A5-93F4-DD8D71C63E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7D02BAD2-2F23-4335-9D9D-8F5671FA2AB4}" type="pres">
      <dgm:prSet presAssocID="{3C079A35-AC06-44A5-93F4-DD8D71C63EB8}" presName="spaceRect" presStyleCnt="0"/>
      <dgm:spPr/>
    </dgm:pt>
    <dgm:pt modelId="{C0E18037-F1D3-45DF-B7D8-BA8D8194B9C2}" type="pres">
      <dgm:prSet presAssocID="{3C079A35-AC06-44A5-93F4-DD8D71C63EB8}" presName="textRect" presStyleLbl="revTx" presStyleIdx="1" presStyleCnt="3">
        <dgm:presLayoutVars>
          <dgm:chMax val="1"/>
          <dgm:chPref val="1"/>
        </dgm:presLayoutVars>
      </dgm:prSet>
      <dgm:spPr/>
    </dgm:pt>
    <dgm:pt modelId="{9DC863D5-1402-4951-9A49-5C1580CBB259}" type="pres">
      <dgm:prSet presAssocID="{15D3BA2C-CEB2-46A0-988D-9F2C6824CDCC}" presName="sibTrans" presStyleCnt="0"/>
      <dgm:spPr/>
    </dgm:pt>
    <dgm:pt modelId="{862A8A2F-6A33-4623-92CB-4AE10DE06036}" type="pres">
      <dgm:prSet presAssocID="{7B7B9109-40AB-4532-B696-E6C0CCA38E07}" presName="compNode" presStyleCnt="0"/>
      <dgm:spPr/>
    </dgm:pt>
    <dgm:pt modelId="{162E8E0F-3F38-41D0-AD0A-CEFADD7698DD}" type="pres">
      <dgm:prSet presAssocID="{7B7B9109-40AB-4532-B696-E6C0CCA38E0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30898E37-25BB-495A-B66C-BABA39DABF59}" type="pres">
      <dgm:prSet presAssocID="{7B7B9109-40AB-4532-B696-E6C0CCA38E07}" presName="spaceRect" presStyleCnt="0"/>
      <dgm:spPr/>
    </dgm:pt>
    <dgm:pt modelId="{716AD5C5-42FC-47FF-8141-7085CEA69D00}" type="pres">
      <dgm:prSet presAssocID="{7B7B9109-40AB-4532-B696-E6C0CCA38E07}" presName="textRect" presStyleLbl="revTx" presStyleIdx="2" presStyleCnt="3">
        <dgm:presLayoutVars>
          <dgm:chMax val="1"/>
          <dgm:chPref val="1"/>
        </dgm:presLayoutVars>
      </dgm:prSet>
      <dgm:spPr/>
    </dgm:pt>
  </dgm:ptLst>
  <dgm:cxnLst>
    <dgm:cxn modelId="{95E4BE4E-DDB1-4909-BBAE-12CC19556291}" type="presOf" srcId="{3C079A35-AC06-44A5-93F4-DD8D71C63EB8}" destId="{C0E18037-F1D3-45DF-B7D8-BA8D8194B9C2}" srcOrd="0" destOrd="0" presId="urn:microsoft.com/office/officeart/2018/2/layout/IconLabelList"/>
    <dgm:cxn modelId="{2F344082-C7BF-4231-9A40-1B23D863BDDF}" type="presOf" srcId="{DB59DB93-DB87-4F8E-81C9-E2C69FF10A4C}" destId="{03FE1951-9104-45B6-BB1B-790B30F919CD}" srcOrd="0" destOrd="0" presId="urn:microsoft.com/office/officeart/2018/2/layout/IconLabelList"/>
    <dgm:cxn modelId="{25778183-C2EB-4FCF-BCDF-3116C95B1025}" srcId="{A41E79D0-BAD9-46D8-8DE5-20B85ACA096A}" destId="{DB59DB93-DB87-4F8E-81C9-E2C69FF10A4C}" srcOrd="0" destOrd="0" parTransId="{FD90A17B-970D-4014-8057-5F70520E0571}" sibTransId="{A0BA60AC-6583-4E26-9FF1-C88052FBFAAF}"/>
    <dgm:cxn modelId="{29C4919A-85A9-480E-89C7-945F153CF4AD}" type="presOf" srcId="{7B7B9109-40AB-4532-B696-E6C0CCA38E07}" destId="{716AD5C5-42FC-47FF-8141-7085CEA69D00}" srcOrd="0" destOrd="0" presId="urn:microsoft.com/office/officeart/2018/2/layout/IconLabelList"/>
    <dgm:cxn modelId="{0022F9DB-85D8-41E3-85DC-B477004BDC5E}" srcId="{A41E79D0-BAD9-46D8-8DE5-20B85ACA096A}" destId="{3C079A35-AC06-44A5-93F4-DD8D71C63EB8}" srcOrd="1" destOrd="0" parTransId="{76A8C6F8-BFF2-4F69-9C9C-DCD71BB059F4}" sibTransId="{15D3BA2C-CEB2-46A0-988D-9F2C6824CDCC}"/>
    <dgm:cxn modelId="{F25E81F0-2328-469E-8705-45D3A9BACD92}" type="presOf" srcId="{A41E79D0-BAD9-46D8-8DE5-20B85ACA096A}" destId="{65ACA1B3-3234-4B9D-897A-05877F7F9E9F}" srcOrd="0" destOrd="0" presId="urn:microsoft.com/office/officeart/2018/2/layout/IconLabelList"/>
    <dgm:cxn modelId="{6CF704FA-AA8C-4B5D-9675-0DC1BD906C1F}" srcId="{A41E79D0-BAD9-46D8-8DE5-20B85ACA096A}" destId="{7B7B9109-40AB-4532-B696-E6C0CCA38E07}" srcOrd="2" destOrd="0" parTransId="{EF5B487C-1B17-40F8-9D9C-6F7A0D80E310}" sibTransId="{46C851FE-E42C-4A7F-8701-FCA476EC08C4}"/>
    <dgm:cxn modelId="{1014F35E-E026-4E3F-A68A-0CE91D4F4437}" type="presParOf" srcId="{65ACA1B3-3234-4B9D-897A-05877F7F9E9F}" destId="{7CE82815-F958-429A-84C1-EA1DA916E0C9}" srcOrd="0" destOrd="0" presId="urn:microsoft.com/office/officeart/2018/2/layout/IconLabelList"/>
    <dgm:cxn modelId="{3E5456B7-61CC-49EB-83F3-E750D3D1B491}" type="presParOf" srcId="{7CE82815-F958-429A-84C1-EA1DA916E0C9}" destId="{452A7AA9-EB96-4ACC-B98B-D51C0C72B718}" srcOrd="0" destOrd="0" presId="urn:microsoft.com/office/officeart/2018/2/layout/IconLabelList"/>
    <dgm:cxn modelId="{2B94CCF7-EE35-40A5-B7F8-CC6809305B5D}" type="presParOf" srcId="{7CE82815-F958-429A-84C1-EA1DA916E0C9}" destId="{D8F9646E-CCFB-41DF-AE45-254806FFF3E1}" srcOrd="1" destOrd="0" presId="urn:microsoft.com/office/officeart/2018/2/layout/IconLabelList"/>
    <dgm:cxn modelId="{14C1EDAC-A738-45A5-8844-A9C222C3CA27}" type="presParOf" srcId="{7CE82815-F958-429A-84C1-EA1DA916E0C9}" destId="{03FE1951-9104-45B6-BB1B-790B30F919CD}" srcOrd="2" destOrd="0" presId="urn:microsoft.com/office/officeart/2018/2/layout/IconLabelList"/>
    <dgm:cxn modelId="{AC850938-00FF-4EDF-BD03-EC5CA687359A}" type="presParOf" srcId="{65ACA1B3-3234-4B9D-897A-05877F7F9E9F}" destId="{8AF5C8CD-CE33-49DF-8F9D-F1F1D4E05CE4}" srcOrd="1" destOrd="0" presId="urn:microsoft.com/office/officeart/2018/2/layout/IconLabelList"/>
    <dgm:cxn modelId="{147DCB57-638B-464A-8159-37823B930C57}" type="presParOf" srcId="{65ACA1B3-3234-4B9D-897A-05877F7F9E9F}" destId="{D6A9F32A-2D51-4CE5-9BB2-A303F386D04B}" srcOrd="2" destOrd="0" presId="urn:microsoft.com/office/officeart/2018/2/layout/IconLabelList"/>
    <dgm:cxn modelId="{CF6995E0-5D85-4F40-95B9-58C4AA773B81}" type="presParOf" srcId="{D6A9F32A-2D51-4CE5-9BB2-A303F386D04B}" destId="{6F77E5E6-63BF-4BB8-B643-646FDFE18AD5}" srcOrd="0" destOrd="0" presId="urn:microsoft.com/office/officeart/2018/2/layout/IconLabelList"/>
    <dgm:cxn modelId="{B01B823A-D845-416C-B434-D7758296EF16}" type="presParOf" srcId="{D6A9F32A-2D51-4CE5-9BB2-A303F386D04B}" destId="{7D02BAD2-2F23-4335-9D9D-8F5671FA2AB4}" srcOrd="1" destOrd="0" presId="urn:microsoft.com/office/officeart/2018/2/layout/IconLabelList"/>
    <dgm:cxn modelId="{E053A4B4-7812-44AE-91A9-52CA0F52525D}" type="presParOf" srcId="{D6A9F32A-2D51-4CE5-9BB2-A303F386D04B}" destId="{C0E18037-F1D3-45DF-B7D8-BA8D8194B9C2}" srcOrd="2" destOrd="0" presId="urn:microsoft.com/office/officeart/2018/2/layout/IconLabelList"/>
    <dgm:cxn modelId="{AA9D3C60-7C42-45BB-94D4-86D489C81AD1}" type="presParOf" srcId="{65ACA1B3-3234-4B9D-897A-05877F7F9E9F}" destId="{9DC863D5-1402-4951-9A49-5C1580CBB259}" srcOrd="3" destOrd="0" presId="urn:microsoft.com/office/officeart/2018/2/layout/IconLabelList"/>
    <dgm:cxn modelId="{CA078C2B-93B1-4D89-A729-FA6E3CC5CD17}" type="presParOf" srcId="{65ACA1B3-3234-4B9D-897A-05877F7F9E9F}" destId="{862A8A2F-6A33-4623-92CB-4AE10DE06036}" srcOrd="4" destOrd="0" presId="urn:microsoft.com/office/officeart/2018/2/layout/IconLabelList"/>
    <dgm:cxn modelId="{08430717-9673-4079-A2F4-919134EDD035}" type="presParOf" srcId="{862A8A2F-6A33-4623-92CB-4AE10DE06036}" destId="{162E8E0F-3F38-41D0-AD0A-CEFADD7698DD}" srcOrd="0" destOrd="0" presId="urn:microsoft.com/office/officeart/2018/2/layout/IconLabelList"/>
    <dgm:cxn modelId="{DB5DE758-1AC5-4BBD-AFA9-30DC87E8CD29}" type="presParOf" srcId="{862A8A2F-6A33-4623-92CB-4AE10DE06036}" destId="{30898E37-25BB-495A-B66C-BABA39DABF59}" srcOrd="1" destOrd="0" presId="urn:microsoft.com/office/officeart/2018/2/layout/IconLabelList"/>
    <dgm:cxn modelId="{E4C65386-D028-4C4B-B975-03A4234F98E5}" type="presParOf" srcId="{862A8A2F-6A33-4623-92CB-4AE10DE06036}" destId="{716AD5C5-42FC-47FF-8141-7085CEA69D00}"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1E79D0-BAD9-46D8-8DE5-20B85ACA096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B59DB93-DB87-4F8E-81C9-E2C69FF10A4C}">
      <dgm:prSet custT="1"/>
      <dgm:spPr/>
      <dgm:t>
        <a:bodyPr/>
        <a:lstStyle/>
        <a:p>
          <a:pPr>
            <a:lnSpc>
              <a:spcPct val="100000"/>
            </a:lnSpc>
          </a:pPr>
          <a:r>
            <a:rPr lang="en-GB" sz="1800" b="0" i="0" baseline="0" dirty="0"/>
            <a:t>Try to recall any keywords or main themes in the two quotes from Chatfield (2018) in yesterday’s lecture</a:t>
          </a:r>
          <a:r>
            <a:rPr lang="en-GB" sz="1300" b="0" i="0" baseline="0" dirty="0"/>
            <a:t>.</a:t>
          </a:r>
          <a:endParaRPr lang="en-US" sz="1300" dirty="0"/>
        </a:p>
      </dgm:t>
    </dgm:pt>
    <dgm:pt modelId="{FD90A17B-970D-4014-8057-5F70520E0571}" type="parTrans" cxnId="{25778183-C2EB-4FCF-BCDF-3116C95B1025}">
      <dgm:prSet/>
      <dgm:spPr/>
      <dgm:t>
        <a:bodyPr/>
        <a:lstStyle/>
        <a:p>
          <a:endParaRPr lang="en-US"/>
        </a:p>
      </dgm:t>
    </dgm:pt>
    <dgm:pt modelId="{A0BA60AC-6583-4E26-9FF1-C88052FBFAAF}" type="sibTrans" cxnId="{25778183-C2EB-4FCF-BCDF-3116C95B1025}">
      <dgm:prSet/>
      <dgm:spPr/>
      <dgm:t>
        <a:bodyPr/>
        <a:lstStyle/>
        <a:p>
          <a:endParaRPr lang="en-US"/>
        </a:p>
      </dgm:t>
    </dgm:pt>
    <dgm:pt modelId="{65ACA1B3-3234-4B9D-897A-05877F7F9E9F}" type="pres">
      <dgm:prSet presAssocID="{A41E79D0-BAD9-46D8-8DE5-20B85ACA096A}" presName="root" presStyleCnt="0">
        <dgm:presLayoutVars>
          <dgm:dir/>
          <dgm:resizeHandles val="exact"/>
        </dgm:presLayoutVars>
      </dgm:prSet>
      <dgm:spPr/>
    </dgm:pt>
    <dgm:pt modelId="{7CE82815-F958-429A-84C1-EA1DA916E0C9}" type="pres">
      <dgm:prSet presAssocID="{DB59DB93-DB87-4F8E-81C9-E2C69FF10A4C}" presName="compNode" presStyleCnt="0"/>
      <dgm:spPr/>
    </dgm:pt>
    <dgm:pt modelId="{452A7AA9-EB96-4ACC-B98B-D51C0C72B718}" type="pres">
      <dgm:prSet presAssocID="{DB59DB93-DB87-4F8E-81C9-E2C69FF10A4C}"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Quotation Mark"/>
        </a:ext>
      </dgm:extLst>
    </dgm:pt>
    <dgm:pt modelId="{D8F9646E-CCFB-41DF-AE45-254806FFF3E1}" type="pres">
      <dgm:prSet presAssocID="{DB59DB93-DB87-4F8E-81C9-E2C69FF10A4C}" presName="spaceRect" presStyleCnt="0"/>
      <dgm:spPr/>
    </dgm:pt>
    <dgm:pt modelId="{03FE1951-9104-45B6-BB1B-790B30F919CD}" type="pres">
      <dgm:prSet presAssocID="{DB59DB93-DB87-4F8E-81C9-E2C69FF10A4C}" presName="textRect" presStyleLbl="revTx" presStyleIdx="0" presStyleCnt="1">
        <dgm:presLayoutVars>
          <dgm:chMax val="1"/>
          <dgm:chPref val="1"/>
        </dgm:presLayoutVars>
      </dgm:prSet>
      <dgm:spPr/>
    </dgm:pt>
  </dgm:ptLst>
  <dgm:cxnLst>
    <dgm:cxn modelId="{2F344082-C7BF-4231-9A40-1B23D863BDDF}" type="presOf" srcId="{DB59DB93-DB87-4F8E-81C9-E2C69FF10A4C}" destId="{03FE1951-9104-45B6-BB1B-790B30F919CD}" srcOrd="0" destOrd="0" presId="urn:microsoft.com/office/officeart/2018/2/layout/IconLabelList"/>
    <dgm:cxn modelId="{25778183-C2EB-4FCF-BCDF-3116C95B1025}" srcId="{A41E79D0-BAD9-46D8-8DE5-20B85ACA096A}" destId="{DB59DB93-DB87-4F8E-81C9-E2C69FF10A4C}" srcOrd="0" destOrd="0" parTransId="{FD90A17B-970D-4014-8057-5F70520E0571}" sibTransId="{A0BA60AC-6583-4E26-9FF1-C88052FBFAAF}"/>
    <dgm:cxn modelId="{F25E81F0-2328-469E-8705-45D3A9BACD92}" type="presOf" srcId="{A41E79D0-BAD9-46D8-8DE5-20B85ACA096A}" destId="{65ACA1B3-3234-4B9D-897A-05877F7F9E9F}" srcOrd="0" destOrd="0" presId="urn:microsoft.com/office/officeart/2018/2/layout/IconLabelList"/>
    <dgm:cxn modelId="{1014F35E-E026-4E3F-A68A-0CE91D4F4437}" type="presParOf" srcId="{65ACA1B3-3234-4B9D-897A-05877F7F9E9F}" destId="{7CE82815-F958-429A-84C1-EA1DA916E0C9}" srcOrd="0" destOrd="0" presId="urn:microsoft.com/office/officeart/2018/2/layout/IconLabelList"/>
    <dgm:cxn modelId="{3E5456B7-61CC-49EB-83F3-E750D3D1B491}" type="presParOf" srcId="{7CE82815-F958-429A-84C1-EA1DA916E0C9}" destId="{452A7AA9-EB96-4ACC-B98B-D51C0C72B718}" srcOrd="0" destOrd="0" presId="urn:microsoft.com/office/officeart/2018/2/layout/IconLabelList"/>
    <dgm:cxn modelId="{2B94CCF7-EE35-40A5-B7F8-CC6809305B5D}" type="presParOf" srcId="{7CE82815-F958-429A-84C1-EA1DA916E0C9}" destId="{D8F9646E-CCFB-41DF-AE45-254806FFF3E1}" srcOrd="1" destOrd="0" presId="urn:microsoft.com/office/officeart/2018/2/layout/IconLabelList"/>
    <dgm:cxn modelId="{14C1EDAC-A738-45A5-8844-A9C222C3CA27}" type="presParOf" srcId="{7CE82815-F958-429A-84C1-EA1DA916E0C9}" destId="{03FE1951-9104-45B6-BB1B-790B30F919CD}"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1E79D0-BAD9-46D8-8DE5-20B85ACA096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C079A35-AC06-44A5-93F4-DD8D71C63EB8}">
      <dgm:prSet custT="1"/>
      <dgm:spPr/>
      <dgm:t>
        <a:bodyPr/>
        <a:lstStyle/>
        <a:p>
          <a:pPr>
            <a:lnSpc>
              <a:spcPct val="100000"/>
            </a:lnSpc>
          </a:pPr>
          <a:r>
            <a:rPr lang="en-GB" sz="2000" dirty="0"/>
            <a:t>Why is evaluating a source important?  How can it help you as a student?</a:t>
          </a:r>
          <a:endParaRPr lang="en-US" sz="2000" dirty="0"/>
        </a:p>
      </dgm:t>
    </dgm:pt>
    <dgm:pt modelId="{76A8C6F8-BFF2-4F69-9C9C-DCD71BB059F4}" type="parTrans" cxnId="{0022F9DB-85D8-41E3-85DC-B477004BDC5E}">
      <dgm:prSet/>
      <dgm:spPr/>
      <dgm:t>
        <a:bodyPr/>
        <a:lstStyle/>
        <a:p>
          <a:endParaRPr lang="en-US"/>
        </a:p>
      </dgm:t>
    </dgm:pt>
    <dgm:pt modelId="{15D3BA2C-CEB2-46A0-988D-9F2C6824CDCC}" type="sibTrans" cxnId="{0022F9DB-85D8-41E3-85DC-B477004BDC5E}">
      <dgm:prSet/>
      <dgm:spPr/>
      <dgm:t>
        <a:bodyPr/>
        <a:lstStyle/>
        <a:p>
          <a:endParaRPr lang="en-US"/>
        </a:p>
      </dgm:t>
    </dgm:pt>
    <dgm:pt modelId="{7B7B9109-40AB-4532-B696-E6C0CCA38E07}">
      <dgm:prSet custT="1"/>
      <dgm:spPr/>
      <dgm:t>
        <a:bodyPr/>
        <a:lstStyle/>
        <a:p>
          <a:pPr>
            <a:lnSpc>
              <a:spcPct val="100000"/>
            </a:lnSpc>
          </a:pPr>
          <a:r>
            <a:rPr lang="en-GB" sz="2000" b="0" i="0" baseline="0" dirty="0"/>
            <a:t>Name at least four of the six concepts recommended by Chatfield when evaluating sources. </a:t>
          </a:r>
          <a:endParaRPr lang="en-US" sz="2000" dirty="0"/>
        </a:p>
      </dgm:t>
    </dgm:pt>
    <dgm:pt modelId="{EF5B487C-1B17-40F8-9D9C-6F7A0D80E310}" type="parTrans" cxnId="{6CF704FA-AA8C-4B5D-9675-0DC1BD906C1F}">
      <dgm:prSet/>
      <dgm:spPr/>
      <dgm:t>
        <a:bodyPr/>
        <a:lstStyle/>
        <a:p>
          <a:endParaRPr lang="en-US"/>
        </a:p>
      </dgm:t>
    </dgm:pt>
    <dgm:pt modelId="{46C851FE-E42C-4A7F-8701-FCA476EC08C4}" type="sibTrans" cxnId="{6CF704FA-AA8C-4B5D-9675-0DC1BD906C1F}">
      <dgm:prSet/>
      <dgm:spPr/>
      <dgm:t>
        <a:bodyPr/>
        <a:lstStyle/>
        <a:p>
          <a:endParaRPr lang="en-US"/>
        </a:p>
      </dgm:t>
    </dgm:pt>
    <dgm:pt modelId="{65ACA1B3-3234-4B9D-897A-05877F7F9E9F}" type="pres">
      <dgm:prSet presAssocID="{A41E79D0-BAD9-46D8-8DE5-20B85ACA096A}" presName="root" presStyleCnt="0">
        <dgm:presLayoutVars>
          <dgm:dir/>
          <dgm:resizeHandles val="exact"/>
        </dgm:presLayoutVars>
      </dgm:prSet>
      <dgm:spPr/>
    </dgm:pt>
    <dgm:pt modelId="{D6A9F32A-2D51-4CE5-9BB2-A303F386D04B}" type="pres">
      <dgm:prSet presAssocID="{3C079A35-AC06-44A5-93F4-DD8D71C63EB8}" presName="compNode" presStyleCnt="0"/>
      <dgm:spPr/>
    </dgm:pt>
    <dgm:pt modelId="{6F77E5E6-63BF-4BB8-B643-646FDFE18AD5}" type="pres">
      <dgm:prSet presAssocID="{3C079A35-AC06-44A5-93F4-DD8D71C63EB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s"/>
        </a:ext>
      </dgm:extLst>
    </dgm:pt>
    <dgm:pt modelId="{7D02BAD2-2F23-4335-9D9D-8F5671FA2AB4}" type="pres">
      <dgm:prSet presAssocID="{3C079A35-AC06-44A5-93F4-DD8D71C63EB8}" presName="spaceRect" presStyleCnt="0"/>
      <dgm:spPr/>
    </dgm:pt>
    <dgm:pt modelId="{C0E18037-F1D3-45DF-B7D8-BA8D8194B9C2}" type="pres">
      <dgm:prSet presAssocID="{3C079A35-AC06-44A5-93F4-DD8D71C63EB8}" presName="textRect" presStyleLbl="revTx" presStyleIdx="0" presStyleCnt="2">
        <dgm:presLayoutVars>
          <dgm:chMax val="1"/>
          <dgm:chPref val="1"/>
        </dgm:presLayoutVars>
      </dgm:prSet>
      <dgm:spPr/>
    </dgm:pt>
    <dgm:pt modelId="{9DC863D5-1402-4951-9A49-5C1580CBB259}" type="pres">
      <dgm:prSet presAssocID="{15D3BA2C-CEB2-46A0-988D-9F2C6824CDCC}" presName="sibTrans" presStyleCnt="0"/>
      <dgm:spPr/>
    </dgm:pt>
    <dgm:pt modelId="{862A8A2F-6A33-4623-92CB-4AE10DE06036}" type="pres">
      <dgm:prSet presAssocID="{7B7B9109-40AB-4532-B696-E6C0CCA38E07}" presName="compNode" presStyleCnt="0"/>
      <dgm:spPr/>
    </dgm:pt>
    <dgm:pt modelId="{162E8E0F-3F38-41D0-AD0A-CEFADD7698DD}" type="pres">
      <dgm:prSet presAssocID="{7B7B9109-40AB-4532-B696-E6C0CCA38E0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30898E37-25BB-495A-B66C-BABA39DABF59}" type="pres">
      <dgm:prSet presAssocID="{7B7B9109-40AB-4532-B696-E6C0CCA38E07}" presName="spaceRect" presStyleCnt="0"/>
      <dgm:spPr/>
    </dgm:pt>
    <dgm:pt modelId="{716AD5C5-42FC-47FF-8141-7085CEA69D00}" type="pres">
      <dgm:prSet presAssocID="{7B7B9109-40AB-4532-B696-E6C0CCA38E07}" presName="textRect" presStyleLbl="revTx" presStyleIdx="1" presStyleCnt="2">
        <dgm:presLayoutVars>
          <dgm:chMax val="1"/>
          <dgm:chPref val="1"/>
        </dgm:presLayoutVars>
      </dgm:prSet>
      <dgm:spPr/>
    </dgm:pt>
  </dgm:ptLst>
  <dgm:cxnLst>
    <dgm:cxn modelId="{95E4BE4E-DDB1-4909-BBAE-12CC19556291}" type="presOf" srcId="{3C079A35-AC06-44A5-93F4-DD8D71C63EB8}" destId="{C0E18037-F1D3-45DF-B7D8-BA8D8194B9C2}" srcOrd="0" destOrd="0" presId="urn:microsoft.com/office/officeart/2018/2/layout/IconLabelList"/>
    <dgm:cxn modelId="{29C4919A-85A9-480E-89C7-945F153CF4AD}" type="presOf" srcId="{7B7B9109-40AB-4532-B696-E6C0CCA38E07}" destId="{716AD5C5-42FC-47FF-8141-7085CEA69D00}" srcOrd="0" destOrd="0" presId="urn:microsoft.com/office/officeart/2018/2/layout/IconLabelList"/>
    <dgm:cxn modelId="{0022F9DB-85D8-41E3-85DC-B477004BDC5E}" srcId="{A41E79D0-BAD9-46D8-8DE5-20B85ACA096A}" destId="{3C079A35-AC06-44A5-93F4-DD8D71C63EB8}" srcOrd="0" destOrd="0" parTransId="{76A8C6F8-BFF2-4F69-9C9C-DCD71BB059F4}" sibTransId="{15D3BA2C-CEB2-46A0-988D-9F2C6824CDCC}"/>
    <dgm:cxn modelId="{F25E81F0-2328-469E-8705-45D3A9BACD92}" type="presOf" srcId="{A41E79D0-BAD9-46D8-8DE5-20B85ACA096A}" destId="{65ACA1B3-3234-4B9D-897A-05877F7F9E9F}" srcOrd="0" destOrd="0" presId="urn:microsoft.com/office/officeart/2018/2/layout/IconLabelList"/>
    <dgm:cxn modelId="{6CF704FA-AA8C-4B5D-9675-0DC1BD906C1F}" srcId="{A41E79D0-BAD9-46D8-8DE5-20B85ACA096A}" destId="{7B7B9109-40AB-4532-B696-E6C0CCA38E07}" srcOrd="1" destOrd="0" parTransId="{EF5B487C-1B17-40F8-9D9C-6F7A0D80E310}" sibTransId="{46C851FE-E42C-4A7F-8701-FCA476EC08C4}"/>
    <dgm:cxn modelId="{147DCB57-638B-464A-8159-37823B930C57}" type="presParOf" srcId="{65ACA1B3-3234-4B9D-897A-05877F7F9E9F}" destId="{D6A9F32A-2D51-4CE5-9BB2-A303F386D04B}" srcOrd="0" destOrd="0" presId="urn:microsoft.com/office/officeart/2018/2/layout/IconLabelList"/>
    <dgm:cxn modelId="{CF6995E0-5D85-4F40-95B9-58C4AA773B81}" type="presParOf" srcId="{D6A9F32A-2D51-4CE5-9BB2-A303F386D04B}" destId="{6F77E5E6-63BF-4BB8-B643-646FDFE18AD5}" srcOrd="0" destOrd="0" presId="urn:microsoft.com/office/officeart/2018/2/layout/IconLabelList"/>
    <dgm:cxn modelId="{B01B823A-D845-416C-B434-D7758296EF16}" type="presParOf" srcId="{D6A9F32A-2D51-4CE5-9BB2-A303F386D04B}" destId="{7D02BAD2-2F23-4335-9D9D-8F5671FA2AB4}" srcOrd="1" destOrd="0" presId="urn:microsoft.com/office/officeart/2018/2/layout/IconLabelList"/>
    <dgm:cxn modelId="{E053A4B4-7812-44AE-91A9-52CA0F52525D}" type="presParOf" srcId="{D6A9F32A-2D51-4CE5-9BB2-A303F386D04B}" destId="{C0E18037-F1D3-45DF-B7D8-BA8D8194B9C2}" srcOrd="2" destOrd="0" presId="urn:microsoft.com/office/officeart/2018/2/layout/IconLabelList"/>
    <dgm:cxn modelId="{AA9D3C60-7C42-45BB-94D4-86D489C81AD1}" type="presParOf" srcId="{65ACA1B3-3234-4B9D-897A-05877F7F9E9F}" destId="{9DC863D5-1402-4951-9A49-5C1580CBB259}" srcOrd="1" destOrd="0" presId="urn:microsoft.com/office/officeart/2018/2/layout/IconLabelList"/>
    <dgm:cxn modelId="{CA078C2B-93B1-4D89-A729-FA6E3CC5CD17}" type="presParOf" srcId="{65ACA1B3-3234-4B9D-897A-05877F7F9E9F}" destId="{862A8A2F-6A33-4623-92CB-4AE10DE06036}" srcOrd="2" destOrd="0" presId="urn:microsoft.com/office/officeart/2018/2/layout/IconLabelList"/>
    <dgm:cxn modelId="{08430717-9673-4079-A2F4-919134EDD035}" type="presParOf" srcId="{862A8A2F-6A33-4623-92CB-4AE10DE06036}" destId="{162E8E0F-3F38-41D0-AD0A-CEFADD7698DD}" srcOrd="0" destOrd="0" presId="urn:microsoft.com/office/officeart/2018/2/layout/IconLabelList"/>
    <dgm:cxn modelId="{DB5DE758-1AC5-4BBD-AFA9-30DC87E8CD29}" type="presParOf" srcId="{862A8A2F-6A33-4623-92CB-4AE10DE06036}" destId="{30898E37-25BB-495A-B66C-BABA39DABF59}" srcOrd="1" destOrd="0" presId="urn:microsoft.com/office/officeart/2018/2/layout/IconLabelList"/>
    <dgm:cxn modelId="{E4C65386-D028-4C4B-B975-03A4234F98E5}" type="presParOf" srcId="{862A8A2F-6A33-4623-92CB-4AE10DE06036}" destId="{716AD5C5-42FC-47FF-8141-7085CEA69D00}"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A7AA9-EB96-4ACC-B98B-D51C0C72B718}">
      <dsp:nvSpPr>
        <dsp:cNvPr id="0" name=""/>
        <dsp:cNvSpPr/>
      </dsp:nvSpPr>
      <dsp:spPr>
        <a:xfrm>
          <a:off x="1212569" y="298846"/>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FE1951-9104-45B6-BB1B-790B30F919CD}">
      <dsp:nvSpPr>
        <dsp:cNvPr id="0" name=""/>
        <dsp:cNvSpPr/>
      </dsp:nvSpPr>
      <dsp:spPr>
        <a:xfrm>
          <a:off x="417971" y="2063005"/>
          <a:ext cx="2889450"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b="0" i="0" kern="1200" baseline="0" dirty="0"/>
            <a:t>Try to recall any keywords or main themes in the two quotes from Chatfield (2018) in yesterday’s lecture</a:t>
          </a:r>
          <a:r>
            <a:rPr lang="en-GB" sz="1300" b="0" i="0" kern="1200" baseline="0" dirty="0"/>
            <a:t>.</a:t>
          </a:r>
          <a:endParaRPr lang="en-US" sz="1300" kern="1200" dirty="0"/>
        </a:p>
      </dsp:txBody>
      <dsp:txXfrm>
        <a:off x="417971" y="2063005"/>
        <a:ext cx="2889450" cy="1327500"/>
      </dsp:txXfrm>
    </dsp:sp>
    <dsp:sp modelId="{6F77E5E6-63BF-4BB8-B643-646FDFE18AD5}">
      <dsp:nvSpPr>
        <dsp:cNvPr id="0" name=""/>
        <dsp:cNvSpPr/>
      </dsp:nvSpPr>
      <dsp:spPr>
        <a:xfrm>
          <a:off x="4607673" y="298846"/>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E18037-F1D3-45DF-B7D8-BA8D8194B9C2}">
      <dsp:nvSpPr>
        <dsp:cNvPr id="0" name=""/>
        <dsp:cNvSpPr/>
      </dsp:nvSpPr>
      <dsp:spPr>
        <a:xfrm>
          <a:off x="3813075" y="2063005"/>
          <a:ext cx="2889450"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Why is evaluating a source important?  How can it help you as a student?</a:t>
          </a:r>
          <a:endParaRPr lang="en-US" sz="1900" kern="1200" dirty="0"/>
        </a:p>
      </dsp:txBody>
      <dsp:txXfrm>
        <a:off x="3813075" y="2063005"/>
        <a:ext cx="2889450" cy="1327500"/>
      </dsp:txXfrm>
    </dsp:sp>
    <dsp:sp modelId="{162E8E0F-3F38-41D0-AD0A-CEFADD7698DD}">
      <dsp:nvSpPr>
        <dsp:cNvPr id="0" name=""/>
        <dsp:cNvSpPr/>
      </dsp:nvSpPr>
      <dsp:spPr>
        <a:xfrm>
          <a:off x="8002777" y="298846"/>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6AD5C5-42FC-47FF-8141-7085CEA69D00}">
      <dsp:nvSpPr>
        <dsp:cNvPr id="0" name=""/>
        <dsp:cNvSpPr/>
      </dsp:nvSpPr>
      <dsp:spPr>
        <a:xfrm>
          <a:off x="7208178" y="2063005"/>
          <a:ext cx="2889450"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b="0" i="0" kern="1200" baseline="0" dirty="0"/>
            <a:t>Name at least four of the six concepts recommended by Chatfield when evaluating sources. </a:t>
          </a:r>
          <a:endParaRPr lang="en-US" sz="1900" kern="1200" dirty="0"/>
        </a:p>
      </dsp:txBody>
      <dsp:txXfrm>
        <a:off x="7208178" y="2063005"/>
        <a:ext cx="2889450" cy="132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A7AA9-EB96-4ACC-B98B-D51C0C72B718}">
      <dsp:nvSpPr>
        <dsp:cNvPr id="0" name=""/>
        <dsp:cNvSpPr/>
      </dsp:nvSpPr>
      <dsp:spPr>
        <a:xfrm>
          <a:off x="4285800" y="346737"/>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FE1951-9104-45B6-BB1B-790B30F919CD}">
      <dsp:nvSpPr>
        <dsp:cNvPr id="0" name=""/>
        <dsp:cNvSpPr/>
      </dsp:nvSpPr>
      <dsp:spPr>
        <a:xfrm>
          <a:off x="3097800" y="2777086"/>
          <a:ext cx="432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b="0" i="0" kern="1200" baseline="0" dirty="0"/>
            <a:t>Try to recall any keywords or main themes in the two quotes from Chatfield (2018) in yesterday’s lecture</a:t>
          </a:r>
          <a:r>
            <a:rPr lang="en-GB" sz="1300" b="0" i="0" kern="1200" baseline="0" dirty="0"/>
            <a:t>.</a:t>
          </a:r>
          <a:endParaRPr lang="en-US" sz="1300" kern="1200" dirty="0"/>
        </a:p>
      </dsp:txBody>
      <dsp:txXfrm>
        <a:off x="3097800" y="2777086"/>
        <a:ext cx="4320000" cy="81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7E5E6-63BF-4BB8-B643-646FDFE18AD5}">
      <dsp:nvSpPr>
        <dsp:cNvPr id="0" name=""/>
        <dsp:cNvSpPr/>
      </dsp:nvSpPr>
      <dsp:spPr>
        <a:xfrm>
          <a:off x="1747800" y="731055"/>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E18037-F1D3-45DF-B7D8-BA8D8194B9C2}">
      <dsp:nvSpPr>
        <dsp:cNvPr id="0" name=""/>
        <dsp:cNvSpPr/>
      </dsp:nvSpPr>
      <dsp:spPr>
        <a:xfrm>
          <a:off x="559800" y="3172993"/>
          <a:ext cx="432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kern="1200" dirty="0"/>
            <a:t>Why is evaluating a source important?  How can it help you as a student?</a:t>
          </a:r>
          <a:endParaRPr lang="en-US" sz="2000" kern="1200" dirty="0"/>
        </a:p>
      </dsp:txBody>
      <dsp:txXfrm>
        <a:off x="559800" y="3172993"/>
        <a:ext cx="4320000" cy="877500"/>
      </dsp:txXfrm>
    </dsp:sp>
    <dsp:sp modelId="{162E8E0F-3F38-41D0-AD0A-CEFADD7698DD}">
      <dsp:nvSpPr>
        <dsp:cNvPr id="0" name=""/>
        <dsp:cNvSpPr/>
      </dsp:nvSpPr>
      <dsp:spPr>
        <a:xfrm>
          <a:off x="6823800" y="731055"/>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6AD5C5-42FC-47FF-8141-7085CEA69D00}">
      <dsp:nvSpPr>
        <dsp:cNvPr id="0" name=""/>
        <dsp:cNvSpPr/>
      </dsp:nvSpPr>
      <dsp:spPr>
        <a:xfrm>
          <a:off x="5635800" y="3172993"/>
          <a:ext cx="432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0" i="0" kern="1200" baseline="0" dirty="0"/>
            <a:t>Name at least four of the six concepts recommended by Chatfield when evaluating sources. </a:t>
          </a:r>
          <a:endParaRPr lang="en-US" sz="2000" kern="1200" dirty="0"/>
        </a:p>
      </dsp:txBody>
      <dsp:txXfrm>
        <a:off x="5635800" y="3172993"/>
        <a:ext cx="4320000" cy="8775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705" y="-297"/>
            <a:ext cx="16257409" cy="6858594"/>
          </a:xfrm>
          <a:prstGeom prst="rect">
            <a:avLst/>
          </a:prstGeom>
        </p:spPr>
      </p:pic>
      <p:sp>
        <p:nvSpPr>
          <p:cNvPr id="66562" name="Rectangle 2"/>
          <p:cNvSpPr>
            <a:spLocks noGrp="1" noChangeArrowheads="1"/>
          </p:cNvSpPr>
          <p:nvPr>
            <p:ph type="subTitle" idx="1"/>
          </p:nvPr>
        </p:nvSpPr>
        <p:spPr>
          <a:xfrm>
            <a:off x="912779" y="3138562"/>
            <a:ext cx="9215967" cy="866502"/>
          </a:xfrm>
        </p:spPr>
        <p:txBody>
          <a:bodyPr/>
          <a:lstStyle>
            <a:lvl1pPr marL="0" indent="0" algn="l">
              <a:buFont typeface="Wingdings" panose="05000000000000000000" pitchFamily="2" charset="2"/>
              <a:buNone/>
              <a:defRPr>
                <a:solidFill>
                  <a:schemeClr val="tx1"/>
                </a:solidFill>
              </a:defRPr>
            </a:lvl1pPr>
          </a:lstStyle>
          <a:p>
            <a:pPr lvl="0"/>
            <a:r>
              <a:rPr lang="en-US" altLang="en-US" noProof="0"/>
              <a:t>Click to edit Master subtitle style</a:t>
            </a:r>
            <a:endParaRPr lang="en-AU" altLang="en-US" noProof="0" dirty="0"/>
          </a:p>
        </p:txBody>
      </p:sp>
      <p:sp>
        <p:nvSpPr>
          <p:cNvPr id="66563" name="Rectangle 3"/>
          <p:cNvSpPr>
            <a:spLocks noGrp="1" noChangeArrowheads="1"/>
          </p:cNvSpPr>
          <p:nvPr>
            <p:ph type="ctrTitle" hasCustomPrompt="1"/>
          </p:nvPr>
        </p:nvSpPr>
        <p:spPr>
          <a:xfrm>
            <a:off x="815414" y="1557190"/>
            <a:ext cx="9410700" cy="1366838"/>
          </a:xfrm>
          <a:prstGeom prst="rect">
            <a:avLst/>
          </a:prstGeom>
        </p:spPr>
        <p:txBody>
          <a:bodyPr/>
          <a:lstStyle>
            <a:lvl1pPr algn="l">
              <a:defRPr>
                <a:solidFill>
                  <a:srgbClr val="AF240D"/>
                </a:solidFill>
              </a:defRPr>
            </a:lvl1pPr>
          </a:lstStyle>
          <a:p>
            <a:pPr lvl="0"/>
            <a:r>
              <a:rPr lang="en-AU" altLang="en-US" noProof="0" dirty="0"/>
              <a:t>Lecture #: Part #</a:t>
            </a:r>
          </a:p>
        </p:txBody>
      </p:sp>
      <p:pic>
        <p:nvPicPr>
          <p:cNvPr id="13" name="Picture 12"/>
          <p:cNvPicPr/>
          <p:nvPr/>
        </p:nvPicPr>
        <p:blipFill>
          <a:blip r:embed="rId3"/>
          <a:stretch>
            <a:fillRect/>
          </a:stretch>
        </p:blipFill>
        <p:spPr>
          <a:xfrm>
            <a:off x="3599723" y="15148"/>
            <a:ext cx="4588933" cy="1270000"/>
          </a:xfrm>
          <a:prstGeom prst="rect">
            <a:avLst/>
          </a:prstGeom>
        </p:spPr>
      </p:pic>
    </p:spTree>
    <p:extLst>
      <p:ext uri="{BB962C8B-B14F-4D97-AF65-F5344CB8AC3E}">
        <p14:creationId xmlns:p14="http://schemas.microsoft.com/office/powerpoint/2010/main" val="3563116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27648" y="116633"/>
            <a:ext cx="10515600" cy="615603"/>
          </a:xfrm>
        </p:spPr>
        <p:txBody>
          <a:bodyPr/>
          <a:lstStyle/>
          <a:p>
            <a:r>
              <a:rPr lang="en-US"/>
              <a:t>Click to edit Master title style</a:t>
            </a:r>
            <a:endParaRPr lang="en-AU" dirty="0"/>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10262719"/>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0026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2">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hasCustomPrompt="1"/>
          </p:nvPr>
        </p:nvSpPr>
        <p:spPr>
          <a:xfrm>
            <a:off x="2831638" y="120161"/>
            <a:ext cx="9555421" cy="528731"/>
          </a:xfrm>
          <a:prstGeom prst="rect">
            <a:avLst/>
          </a:prstGeom>
        </p:spPr>
        <p:txBody>
          <a:bodyPr/>
          <a:lstStyle>
            <a:lvl1pPr>
              <a:defRPr/>
            </a:lvl1pPr>
          </a:lstStyle>
          <a:p>
            <a:r>
              <a:rPr lang="en-US" dirty="0"/>
              <a:t>Learning Objectives</a:t>
            </a:r>
            <a:endParaRPr lang="en-AU" dirty="0"/>
          </a:p>
        </p:txBody>
      </p:sp>
      <p:sp>
        <p:nvSpPr>
          <p:cNvPr id="39" name="Text Placeholder 38"/>
          <p:cNvSpPr>
            <a:spLocks noGrp="1"/>
          </p:cNvSpPr>
          <p:nvPr>
            <p:ph type="body" sz="quarter" idx="10"/>
          </p:nvPr>
        </p:nvSpPr>
        <p:spPr>
          <a:xfrm>
            <a:off x="1199456" y="1556793"/>
            <a:ext cx="10273208" cy="37451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40" name="Picture 39"/>
          <p:cNvPicPr/>
          <p:nvPr/>
        </p:nvPicPr>
        <p:blipFill>
          <a:blip r:embed="rId3"/>
          <a:stretch>
            <a:fillRect/>
          </a:stretch>
        </p:blipFill>
        <p:spPr>
          <a:xfrm>
            <a:off x="95505" y="103988"/>
            <a:ext cx="2207903" cy="440915"/>
          </a:xfrm>
          <a:prstGeom prst="rect">
            <a:avLst/>
          </a:prstGeom>
        </p:spPr>
      </p:pic>
    </p:spTree>
    <p:extLst>
      <p:ext uri="{BB962C8B-B14F-4D97-AF65-F5344CB8AC3E}">
        <p14:creationId xmlns:p14="http://schemas.microsoft.com/office/powerpoint/2010/main" val="332201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345876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4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212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3023659" y="116633"/>
            <a:ext cx="9168341"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390816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2927648" y="122768"/>
            <a:ext cx="9313035" cy="497921"/>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3470646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27648" y="22756"/>
            <a:ext cx="8928992" cy="741949"/>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78329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831637" y="116633"/>
            <a:ext cx="8928992"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184306860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2255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836712"/>
            <a:ext cx="3932767" cy="1220688"/>
          </a:xfrm>
          <a:prstGeom prst="rect">
            <a:avLst/>
          </a:prstGeom>
        </p:spPr>
        <p:txBody>
          <a:bodyPr anchor="b"/>
          <a:lstStyle>
            <a:lvl1pPr>
              <a:defRPr sz="3200"/>
            </a:lvl1pPr>
          </a:lstStyle>
          <a:p>
            <a:r>
              <a:rPr lang="en-US"/>
              <a:t>Click to edit Master title style</a:t>
            </a:r>
            <a:endParaRPr lang="en-AU" dirty="0"/>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348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7E4E607-382A-4D99-9C15-CD37FE06CA77}"/>
              </a:ext>
            </a:extLst>
          </p:cNvPr>
          <p:cNvSpPr>
            <a:spLocks noGrp="1" noChangeArrowheads="1"/>
          </p:cNvSpPr>
          <p:nvPr>
            <p:ph type="body" idx="1"/>
          </p:nvPr>
        </p:nvSpPr>
        <p:spPr bwMode="auto">
          <a:xfrm>
            <a:off x="624417" y="162877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1032"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033"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0"/>
            <a:ext cx="16319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dirty="0">
                <a:latin typeface="Tahoma" panose="020B0604030504040204" pitchFamily="34" charset="0"/>
              </a:rPr>
              <a:t>Holmes Institute Pathways</a:t>
            </a:r>
          </a:p>
        </p:txBody>
      </p:sp>
      <p:pic>
        <p:nvPicPr>
          <p:cNvPr id="10"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13">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a:blip r:embed="rId14"/>
          <a:stretch>
            <a:fillRect/>
          </a:stretch>
        </p:blipFill>
        <p:spPr>
          <a:xfrm>
            <a:off x="95505" y="103988"/>
            <a:ext cx="2207903" cy="440915"/>
          </a:xfrm>
          <a:prstGeom prst="rect">
            <a:avLst/>
          </a:prstGeom>
        </p:spPr>
      </p:pic>
      <p:sp>
        <p:nvSpPr>
          <p:cNvPr id="7" name="Text Box 7">
            <a:extLst>
              <a:ext uri="{FF2B5EF4-FFF2-40B4-BE49-F238E27FC236}">
                <a16:creationId xmlns:a16="http://schemas.microsoft.com/office/drawing/2014/main" id="{E5546781-2D24-4626-AC44-3BF7F711653A}"/>
              </a:ext>
            </a:extLst>
          </p:cNvPr>
          <p:cNvSpPr txBox="1">
            <a:spLocks noChangeArrowheads="1"/>
          </p:cNvSpPr>
          <p:nvPr/>
        </p:nvSpPr>
        <p:spPr bwMode="auto">
          <a:xfrm>
            <a:off x="527051" y="6453189"/>
            <a:ext cx="336126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solidFill>
                  <a:schemeClr val="bg1"/>
                </a:solidFill>
                <a:latin typeface="Tahoma" panose="020B0604030504040204" pitchFamily="34" charset="0"/>
              </a:rPr>
              <a:t>Applied Business Statistics for Managers</a:t>
            </a:r>
          </a:p>
        </p:txBody>
      </p:sp>
      <p:sp>
        <p:nvSpPr>
          <p:cNvPr id="8"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9"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
        <p:nvSpPr>
          <p:cNvPr id="13"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4"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Tree>
    <p:extLst>
      <p:ext uri="{BB962C8B-B14F-4D97-AF65-F5344CB8AC3E}">
        <p14:creationId xmlns:p14="http://schemas.microsoft.com/office/powerpoint/2010/main" val="3324608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fontAlgn="base" hangingPunct="1">
        <a:spcBef>
          <a:spcPct val="0"/>
        </a:spcBef>
        <a:spcAft>
          <a:spcPct val="0"/>
        </a:spcAft>
        <a:defRPr sz="3200" b="1" kern="1200">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Arial" panose="020B0604020202020204" pitchFamily="34" charset="0"/>
        </a:defRPr>
      </a:lvl2pPr>
      <a:lvl3pPr algn="l" rtl="0" eaLnBrk="1" fontAlgn="base" hangingPunct="1">
        <a:spcBef>
          <a:spcPct val="0"/>
        </a:spcBef>
        <a:spcAft>
          <a:spcPct val="0"/>
        </a:spcAft>
        <a:defRPr sz="3200" b="1">
          <a:solidFill>
            <a:schemeClr val="bg1"/>
          </a:solidFill>
          <a:latin typeface="Arial" panose="020B0604020202020204" pitchFamily="34" charset="0"/>
        </a:defRPr>
      </a:lvl3pPr>
      <a:lvl4pPr algn="l" rtl="0" eaLnBrk="1" fontAlgn="base" hangingPunct="1">
        <a:spcBef>
          <a:spcPct val="0"/>
        </a:spcBef>
        <a:spcAft>
          <a:spcPct val="0"/>
        </a:spcAft>
        <a:defRPr sz="3200" b="1">
          <a:solidFill>
            <a:schemeClr val="bg1"/>
          </a:solidFill>
          <a:latin typeface="Arial" panose="020B0604020202020204" pitchFamily="34" charset="0"/>
        </a:defRPr>
      </a:lvl4pPr>
      <a:lvl5pPr algn="l" rtl="0" eaLnBrk="1" fontAlgn="base" hangingPunct="1">
        <a:spcBef>
          <a:spcPct val="0"/>
        </a:spcBef>
        <a:spcAft>
          <a:spcPct val="0"/>
        </a:spcAft>
        <a:defRPr sz="3200" b="1">
          <a:solidFill>
            <a:schemeClr val="bg1"/>
          </a:solidFill>
          <a:latin typeface="Arial" panose="020B0604020202020204" pitchFamily="34" charset="0"/>
        </a:defRPr>
      </a:lvl5pPr>
      <a:lvl6pPr marL="457200" algn="l" rtl="0" eaLnBrk="1" fontAlgn="base" hangingPunct="1">
        <a:spcBef>
          <a:spcPct val="0"/>
        </a:spcBef>
        <a:spcAft>
          <a:spcPct val="0"/>
        </a:spcAft>
        <a:defRPr sz="3200" b="1">
          <a:solidFill>
            <a:schemeClr val="bg1"/>
          </a:solidFill>
          <a:latin typeface="Arial" panose="020B0604020202020204" pitchFamily="34" charset="0"/>
        </a:defRPr>
      </a:lvl6pPr>
      <a:lvl7pPr marL="914400" algn="l" rtl="0" eaLnBrk="1" fontAlgn="base" hangingPunct="1">
        <a:spcBef>
          <a:spcPct val="0"/>
        </a:spcBef>
        <a:spcAft>
          <a:spcPct val="0"/>
        </a:spcAft>
        <a:defRPr sz="3200" b="1">
          <a:solidFill>
            <a:schemeClr val="bg1"/>
          </a:solidFill>
          <a:latin typeface="Arial" panose="020B0604020202020204" pitchFamily="34" charset="0"/>
        </a:defRPr>
      </a:lvl7pPr>
      <a:lvl8pPr marL="1371600" algn="l" rtl="0" eaLnBrk="1" fontAlgn="base" hangingPunct="1">
        <a:spcBef>
          <a:spcPct val="0"/>
        </a:spcBef>
        <a:spcAft>
          <a:spcPct val="0"/>
        </a:spcAft>
        <a:defRPr sz="3200" b="1">
          <a:solidFill>
            <a:schemeClr val="bg1"/>
          </a:solidFill>
          <a:latin typeface="Arial" panose="020B0604020202020204" pitchFamily="34" charset="0"/>
        </a:defRPr>
      </a:lvl8pPr>
      <a:lvl9pPr marL="1828800" algn="l"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CC0000"/>
        </a:buClr>
        <a:buSzPct val="95000"/>
        <a:buFont typeface="Wingdings" panose="05000000000000000000" pitchFamily="2" charset="2"/>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SzPct val="95000"/>
        <a:buFont typeface="Wingdings" panose="05000000000000000000" pitchFamily="2" charset="2"/>
        <a:buChar char="Ø"/>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image" Target="../media/image5.jpe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image" Target="../media/image5.jpe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image" Target="../media/image5.jpe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8B89612-F73D-4191-803A-F1219F8AA79F}"/>
              </a:ext>
            </a:extLst>
          </p:cNvPr>
          <p:cNvSpPr>
            <a:spLocks noGrp="1"/>
          </p:cNvSpPr>
          <p:nvPr>
            <p:ph type="subTitle" idx="1"/>
          </p:nvPr>
        </p:nvSpPr>
        <p:spPr/>
        <p:txBody>
          <a:bodyPr/>
          <a:lstStyle/>
          <a:p>
            <a:r>
              <a:rPr lang="en-GB" dirty="0"/>
              <a:t>WEEK 6 – PART 6b</a:t>
            </a:r>
          </a:p>
        </p:txBody>
      </p:sp>
      <p:sp>
        <p:nvSpPr>
          <p:cNvPr id="3" name="Title 2">
            <a:extLst>
              <a:ext uri="{FF2B5EF4-FFF2-40B4-BE49-F238E27FC236}">
                <a16:creationId xmlns:a16="http://schemas.microsoft.com/office/drawing/2014/main" id="{2287F354-CBDA-44E8-82DB-8136B07EE05E}"/>
              </a:ext>
            </a:extLst>
          </p:cNvPr>
          <p:cNvSpPr>
            <a:spLocks noGrp="1"/>
          </p:cNvSpPr>
          <p:nvPr>
            <p:ph type="ctrTitle"/>
          </p:nvPr>
        </p:nvSpPr>
        <p:spPr/>
        <p:txBody>
          <a:bodyPr/>
          <a:lstStyle/>
          <a:p>
            <a:r>
              <a:rPr lang="en-GB" sz="3200" dirty="0">
                <a:solidFill>
                  <a:srgbClr val="201F1E"/>
                </a:solidFill>
                <a:effectLst/>
                <a:latin typeface="Calibri" panose="020F0502020204030204" pitchFamily="34" charset="0"/>
                <a:ea typeface="Calibri" panose="020F0502020204030204" pitchFamily="34" charset="0"/>
              </a:rPr>
              <a:t>UF05-Critical Thinking</a:t>
            </a:r>
            <a:endParaRPr lang="en-GB" dirty="0"/>
          </a:p>
        </p:txBody>
      </p:sp>
      <p:pic>
        <p:nvPicPr>
          <p:cNvPr id="4" name="Audio 3">
            <a:hlinkClick r:id="" action="ppaction://media"/>
            <a:extLst>
              <a:ext uri="{FF2B5EF4-FFF2-40B4-BE49-F238E27FC236}">
                <a16:creationId xmlns:a16="http://schemas.microsoft.com/office/drawing/2014/main" id="{20DB485A-0BFB-46E1-BDEA-23D5D6164F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18278029"/>
      </p:ext>
    </p:extLst>
  </p:cSld>
  <p:clrMapOvr>
    <a:masterClrMapping/>
  </p:clrMapOvr>
  <mc:AlternateContent xmlns:mc="http://schemas.openxmlformats.org/markup-compatibility/2006">
    <mc:Choice xmlns:p14="http://schemas.microsoft.com/office/powerpoint/2010/main" Requires="p14">
      <p:transition spd="slow" p14:dur="2000" advTm="28201"/>
    </mc:Choice>
    <mc:Fallback>
      <p:transition spd="slow" advTm="28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66700" y="768348"/>
            <a:ext cx="11363325" cy="955677"/>
          </a:xfrm>
        </p:spPr>
        <p:txBody>
          <a:bodyPr/>
          <a:lstStyle/>
          <a:p>
            <a:r>
              <a:rPr lang="en-GB" b="0" dirty="0">
                <a:solidFill>
                  <a:schemeClr val="tx1"/>
                </a:solidFill>
                <a:latin typeface="Calibri" panose="020F0502020204030204" pitchFamily="34" charset="0"/>
                <a:cs typeface="Calibri" panose="020F0502020204030204" pitchFamily="34" charset="0"/>
              </a:rPr>
              <a:t>Evaluating Sources: Key Questions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66700" y="1724025"/>
            <a:ext cx="11525250" cy="4886325"/>
          </a:xfrm>
        </p:spPr>
        <p:txBody>
          <a:bodyPr/>
          <a:lstStyle/>
          <a:p>
            <a:pPr marL="514350" marR="0" lvl="0" indent="-5143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Authenticity: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Implies that the origin of a source is beyond reasonable doubt.</a:t>
            </a:r>
            <a:endPar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Authority: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Is a source that you can safely accept as offering a high quality, expert and accurate view of a topic.</a:t>
            </a:r>
            <a:endPar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Currency: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Is a source that is up to date in its field; that is current.</a:t>
            </a:r>
            <a:endPar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Relevance: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When the information provided is closely related to an argument in terms of its premises and conclusion.  </a:t>
            </a:r>
            <a:endPar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What questions could you ask to evaluate a source?  </a:t>
            </a:r>
          </a:p>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Create questions for each of these four concepts.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Audio 5">
            <a:hlinkClick r:id="" action="ppaction://media"/>
            <a:extLst>
              <a:ext uri="{FF2B5EF4-FFF2-40B4-BE49-F238E27FC236}">
                <a16:creationId xmlns:a16="http://schemas.microsoft.com/office/drawing/2014/main" id="{33263251-8E71-4ACB-903D-F9A1BB4AE9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33661336"/>
      </p:ext>
    </p:extLst>
  </p:cSld>
  <p:clrMapOvr>
    <a:masterClrMapping/>
  </p:clrMapOvr>
  <mc:AlternateContent xmlns:mc="http://schemas.openxmlformats.org/markup-compatibility/2006">
    <mc:Choice xmlns:p14="http://schemas.microsoft.com/office/powerpoint/2010/main" Requires="p14">
      <p:transition spd="slow" p14:dur="2000" advTm="197551"/>
    </mc:Choice>
    <mc:Fallback>
      <p:transition spd="slow" advTm="197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66700" y="768348"/>
            <a:ext cx="11363325" cy="955677"/>
          </a:xfrm>
        </p:spPr>
        <p:txBody>
          <a:bodyPr/>
          <a:lstStyle/>
          <a:p>
            <a:r>
              <a:rPr lang="en-GB" b="0" dirty="0">
                <a:solidFill>
                  <a:schemeClr val="tx1"/>
                </a:solidFill>
                <a:latin typeface="Calibri" panose="020F0502020204030204" pitchFamily="34" charset="0"/>
                <a:cs typeface="Calibri" panose="020F0502020204030204" pitchFamily="34" charset="0"/>
              </a:rPr>
              <a:t>Evaluating Sources: Key Questions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66700" y="2228850"/>
            <a:ext cx="11525250" cy="4381500"/>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400" b="1" i="0" u="none" strike="noStrike" kern="1200" cap="none" spc="0" normalizeH="0" baseline="0" noProof="0" dirty="0">
                <a:ln>
                  <a:noFill/>
                </a:ln>
                <a:solidFill>
                  <a:srgbClr val="00B0F0"/>
                </a:solidFill>
                <a:effectLst/>
                <a:uLnTx/>
                <a:uFillTx/>
                <a:latin typeface="Calibri" panose="020F0502020204030204"/>
                <a:ea typeface="+mn-ea"/>
                <a:cs typeface="+mn-cs"/>
              </a:rPr>
              <a:t>Authenticity: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What is the origin of the source?  Is this source trustworthy? Why did the author write this? </a:t>
            </a:r>
            <a:r>
              <a:rPr kumimoji="0" lang="en-GB" sz="2400" b="1"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Is the view objective?</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400" b="1" i="0" u="none" strike="noStrike" kern="1200" cap="none" spc="0" normalizeH="0" baseline="0" noProof="0" dirty="0">
                <a:ln>
                  <a:noFill/>
                </a:ln>
                <a:solidFill>
                  <a:srgbClr val="00B0F0"/>
                </a:solidFill>
                <a:effectLst/>
                <a:uLnTx/>
                <a:uFillTx/>
                <a:latin typeface="Calibri" panose="020F0502020204030204"/>
                <a:ea typeface="+mn-ea"/>
                <a:cs typeface="+mn-cs"/>
              </a:rPr>
              <a:t>Authority: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Who wrote this?  What is their role in this field?  How experienced are they?  Can I consider them an expert?  Does their writing seem accurate?</a:t>
            </a:r>
            <a:endParaRPr kumimoji="0" lang="en-GB" sz="24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400" b="1" i="0" u="none" strike="noStrike" kern="1200" cap="none" spc="0" normalizeH="0" baseline="0" noProof="0" dirty="0">
                <a:ln>
                  <a:noFill/>
                </a:ln>
                <a:solidFill>
                  <a:srgbClr val="00B0F0"/>
                </a:solidFill>
                <a:effectLst/>
                <a:uLnTx/>
                <a:uFillTx/>
                <a:latin typeface="Calibri" panose="020F0502020204030204"/>
                <a:ea typeface="+mn-ea"/>
                <a:cs typeface="+mn-cs"/>
              </a:rPr>
              <a:t>Currency: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When was this research written?  Can I consider this current? Can I trust this is up to date or should I search for further sources?  </a:t>
            </a:r>
            <a:endParaRPr kumimoji="0" lang="en-GB" sz="24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400" b="1" i="0" u="none" strike="noStrike" kern="1200" cap="none" spc="0" normalizeH="0" baseline="0" noProof="0" dirty="0">
                <a:ln>
                  <a:noFill/>
                </a:ln>
                <a:solidFill>
                  <a:srgbClr val="00B0F0"/>
                </a:solidFill>
                <a:effectLst/>
                <a:uLnTx/>
                <a:uFillTx/>
                <a:latin typeface="Calibri" panose="020F0502020204030204"/>
                <a:ea typeface="+mn-ea"/>
                <a:cs typeface="+mn-cs"/>
              </a:rPr>
              <a:t>Relevance: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How is this research connected to my assignment?  Does the information clearly connect with the main argument or contributing arguments I want to give?  Is it strong evidence or should I research further?</a:t>
            </a:r>
            <a:endParaRPr kumimoji="0" lang="en-GB" sz="24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ctr"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91EDC642-4AFC-4244-9411-16A62C45A8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73970471"/>
      </p:ext>
    </p:extLst>
  </p:cSld>
  <p:clrMapOvr>
    <a:masterClrMapping/>
  </p:clrMapOvr>
  <mc:AlternateContent xmlns:mc="http://schemas.openxmlformats.org/markup-compatibility/2006">
    <mc:Choice xmlns:p14="http://schemas.microsoft.com/office/powerpoint/2010/main" Requires="p14">
      <p:transition spd="slow" p14:dur="2000" advTm="255427"/>
    </mc:Choice>
    <mc:Fallback>
      <p:transition spd="slow" advTm="25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590675"/>
            <a:ext cx="10410824" cy="1019174"/>
          </a:xfrm>
        </p:spPr>
        <p:txBody>
          <a:bodyPr/>
          <a:lstStyle/>
          <a:p>
            <a:r>
              <a:rPr lang="en-GB" sz="5400" b="0" dirty="0">
                <a:solidFill>
                  <a:schemeClr val="tx1"/>
                </a:solidFill>
                <a:latin typeface="Calibri" panose="020F0502020204030204" pitchFamily="34" charset="0"/>
                <a:cs typeface="Calibri" panose="020F0502020204030204" pitchFamily="34" charset="0"/>
              </a:rPr>
              <a:t>Reflective Report: Critical Reading</a:t>
            </a:r>
            <a:r>
              <a:rPr lang="en-GB" dirty="0">
                <a:latin typeface="Calibri" panose="020F0502020204030204" pitchFamily="34" charset="0"/>
                <a:cs typeface="Calibri" panose="020F0502020204030204" pitchFamily="34" charset="0"/>
              </a:rPr>
              <a:t> </a:t>
            </a: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114550"/>
            <a:ext cx="10515600" cy="3975102"/>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How does Critical </a:t>
            </a:r>
            <a:r>
              <a:rPr kumimoji="0" lang="en-GB" sz="2800" b="0" i="0" u="none" strike="noStrike" kern="1200" cap="none" spc="0" normalizeH="0" baseline="0" noProof="0" dirty="0" err="1">
                <a:ln>
                  <a:noFill/>
                </a:ln>
                <a:solidFill>
                  <a:prstClr val="black"/>
                </a:solidFill>
                <a:effectLst/>
                <a:uLnTx/>
                <a:uFillTx/>
                <a:latin typeface="Calibri" panose="020F0502020204030204"/>
                <a:ea typeface="+mn-ea"/>
                <a:cs typeface="+mn-cs"/>
              </a:rPr>
              <a:t>Readin</a:t>
            </a:r>
            <a:r>
              <a:rPr lang="en-GB" sz="2800" dirty="0">
                <a:solidFill>
                  <a:prstClr val="black"/>
                </a:solidFill>
                <a:latin typeface="Calibri" panose="020F0502020204030204"/>
              </a:rPr>
              <a:t>g relate to the Reflective Report?</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78AA0092-ADDA-428B-B1ED-0F3A13F345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22707630"/>
      </p:ext>
    </p:extLst>
  </p:cSld>
  <p:clrMapOvr>
    <a:masterClrMapping/>
  </p:clrMapOvr>
  <mc:AlternateContent xmlns:mc="http://schemas.openxmlformats.org/markup-compatibility/2006">
    <mc:Choice xmlns:p14="http://schemas.microsoft.com/office/powerpoint/2010/main" Requires="p14">
      <p:transition spd="slow" p14:dur="2000" advTm="202411"/>
    </mc:Choice>
    <mc:Fallback>
      <p:transition spd="slow" advTm="202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590675"/>
            <a:ext cx="10410824" cy="1019174"/>
          </a:xfrm>
        </p:spPr>
        <p:txBody>
          <a:bodyPr/>
          <a:lstStyle/>
          <a:p>
            <a:r>
              <a:rPr lang="en-GB" sz="5400" b="0" dirty="0">
                <a:solidFill>
                  <a:schemeClr val="tx1"/>
                </a:solidFill>
                <a:latin typeface="Calibri" panose="020F0502020204030204" pitchFamily="34" charset="0"/>
                <a:cs typeface="Calibri" panose="020F0502020204030204" pitchFamily="34" charset="0"/>
              </a:rPr>
              <a:t>Reflective Report: Critical Reading</a:t>
            </a:r>
            <a:r>
              <a:rPr lang="en-GB" dirty="0">
                <a:latin typeface="Calibri" panose="020F0502020204030204" pitchFamily="34" charset="0"/>
                <a:cs typeface="Calibri" panose="020F0502020204030204" pitchFamily="34" charset="0"/>
              </a:rPr>
              <a:t> </a:t>
            </a: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114550"/>
            <a:ext cx="10515600" cy="3975102"/>
          </a:xfrm>
        </p:spPr>
        <p:txBody>
          <a:bodyPr/>
          <a:lstStyle/>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Have you noticed any changes in your reading habits when engaging in academic reading?</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Can you think of an example academic text that you have read critically?</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How did you engage with the text critically?</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What did you learn from the process?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E245A521-9625-44CC-B73F-8CDB787172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20862116"/>
      </p:ext>
    </p:extLst>
  </p:cSld>
  <p:clrMapOvr>
    <a:masterClrMapping/>
  </p:clrMapOvr>
  <mc:AlternateContent xmlns:mc="http://schemas.openxmlformats.org/markup-compatibility/2006">
    <mc:Choice xmlns:p14="http://schemas.microsoft.com/office/powerpoint/2010/main" Requires="p14">
      <p:transition spd="slow" p14:dur="2000" advTm="84941"/>
    </mc:Choice>
    <mc:Fallback>
      <p:transition spd="slow" advTm="84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009650"/>
            <a:ext cx="10410824" cy="561975"/>
          </a:xfrm>
        </p:spPr>
        <p:txBody>
          <a:bodyPr/>
          <a:lstStyle/>
          <a:p>
            <a:pPr algn="ctr"/>
            <a:r>
              <a:rPr lang="en-GB" sz="4000" b="0" dirty="0">
                <a:solidFill>
                  <a:schemeClr val="tx1"/>
                </a:solidFill>
                <a:latin typeface="Calibri" panose="020F0502020204030204" pitchFamily="34" charset="0"/>
                <a:cs typeface="Calibri" panose="020F0502020204030204" pitchFamily="34" charset="0"/>
              </a:rPr>
              <a:t>Reflective </a:t>
            </a:r>
            <a:r>
              <a:rPr lang="en-GB" sz="4000" b="0" dirty="0" err="1">
                <a:solidFill>
                  <a:schemeClr val="tx1"/>
                </a:solidFill>
                <a:latin typeface="Calibri" panose="020F0502020204030204" pitchFamily="34" charset="0"/>
                <a:cs typeface="Calibri" panose="020F0502020204030204" pitchFamily="34" charset="0"/>
              </a:rPr>
              <a:t>Report</a:t>
            </a:r>
            <a:r>
              <a:rPr lang="en-GB" sz="4000" dirty="0" err="1"/>
              <a:t>Ai</a:t>
            </a:r>
            <a:endParaRPr lang="en-GB" sz="4000"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361950" y="1666875"/>
            <a:ext cx="11458575" cy="4819651"/>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rPr>
              <a:t>Critical Reading Theme Example</a:t>
            </a:r>
            <a:endParaRPr lang="en-GB" sz="2800" u="sng" dirty="0">
              <a:solidFill>
                <a:prstClr val="black"/>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Learning to read more critically can support students in answering their assignments more effectively.  Engaging in the process of critical reading is a significant change to most new students’ reading habits.  When I first heard about critical reading, I realised that I needed to change how I usually read information.  Rather than skim reading information and passively accepting it, it was an opportunity to take a much more active approach.  I chose to start by comparing two sources about leading clothes brands.  The sources mainly commented on the benefits of the business strategies of several  multinational companies.  By reading more slowly and analysing the arguments more closely, I began to notice some patterns.  The two sources agreed on…..</a:t>
            </a:r>
          </a:p>
        </p:txBody>
      </p:sp>
      <p:pic>
        <p:nvPicPr>
          <p:cNvPr id="4" name="Audio 3">
            <a:hlinkClick r:id="" action="ppaction://media"/>
            <a:extLst>
              <a:ext uri="{FF2B5EF4-FFF2-40B4-BE49-F238E27FC236}">
                <a16:creationId xmlns:a16="http://schemas.microsoft.com/office/drawing/2014/main" id="{A914D7D4-C2D5-422D-806C-B3024CFC6B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82340931"/>
      </p:ext>
    </p:extLst>
  </p:cSld>
  <p:clrMapOvr>
    <a:masterClrMapping/>
  </p:clrMapOvr>
  <mc:AlternateContent xmlns:mc="http://schemas.openxmlformats.org/markup-compatibility/2006">
    <mc:Choice xmlns:p14="http://schemas.microsoft.com/office/powerpoint/2010/main" Requires="p14">
      <p:transition spd="slow" p14:dur="2000" advTm="211980"/>
    </mc:Choice>
    <mc:Fallback>
      <p:transition spd="slow" advTm="211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Summary</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1"/>
          </a:xfrm>
        </p:spPr>
        <p:txBody>
          <a:bodyPr/>
          <a:lstStyle/>
          <a:p>
            <a:r>
              <a:rPr lang="en-GB" sz="2800" dirty="0">
                <a:latin typeface="Calibri" panose="020F0502020204030204" pitchFamily="34" charset="0"/>
                <a:cs typeface="Calibri" panose="020F0502020204030204" pitchFamily="34" charset="0"/>
              </a:rPr>
              <a:t>We have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reviewed Chatfield’s (2018) mapping the landscape of evidence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developed key questions related to source evaluation</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explored the theme of Critical Reading as part of the Reflective Report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a:p>
            <a:pPr marL="457200" indent="-457200">
              <a:buAutoNum type="arabicPeriod"/>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44C4B341-8D47-428A-AC7F-44E950A1A8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35359870"/>
      </p:ext>
    </p:extLst>
  </p:cSld>
  <p:clrMapOvr>
    <a:masterClrMapping/>
  </p:clrMapOvr>
  <mc:AlternateContent xmlns:mc="http://schemas.openxmlformats.org/markup-compatibility/2006">
    <mc:Choice xmlns:p14="http://schemas.microsoft.com/office/powerpoint/2010/main" Requires="p14">
      <p:transition spd="slow" p14:dur="2000" advTm="51362"/>
    </mc:Choice>
    <mc:Fallback>
      <p:transition spd="slow" advTm="51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4EAD-02EE-4686-BC7C-53E463E8C65A}"/>
              </a:ext>
            </a:extLst>
          </p:cNvPr>
          <p:cNvSpPr>
            <a:spLocks noGrp="1"/>
          </p:cNvSpPr>
          <p:nvPr>
            <p:ph type="title"/>
          </p:nvPr>
        </p:nvSpPr>
        <p:spPr>
          <a:xfrm>
            <a:off x="831851" y="1709739"/>
            <a:ext cx="10515600" cy="1357311"/>
          </a:xfrm>
        </p:spPr>
        <p:txBody>
          <a:bodyPr/>
          <a:lstStyle/>
          <a:p>
            <a:pPr algn="ctr"/>
            <a:r>
              <a:rPr lang="en-GB" b="0" dirty="0">
                <a:solidFill>
                  <a:schemeClr val="tx1"/>
                </a:solidFill>
              </a:rPr>
              <a:t>Thank you!</a:t>
            </a:r>
          </a:p>
        </p:txBody>
      </p:sp>
      <p:sp>
        <p:nvSpPr>
          <p:cNvPr id="3" name="Text Placeholder 2">
            <a:extLst>
              <a:ext uri="{FF2B5EF4-FFF2-40B4-BE49-F238E27FC236}">
                <a16:creationId xmlns:a16="http://schemas.microsoft.com/office/drawing/2014/main" id="{BD667DAF-433C-4EDE-9C90-AF59C12D9F63}"/>
              </a:ext>
            </a:extLst>
          </p:cNvPr>
          <p:cNvSpPr>
            <a:spLocks noGrp="1"/>
          </p:cNvSpPr>
          <p:nvPr>
            <p:ph type="body" idx="1"/>
          </p:nvPr>
        </p:nvSpPr>
        <p:spPr/>
        <p:txBody>
          <a:bodyPr/>
          <a:lstStyle/>
          <a:p>
            <a:r>
              <a:rPr lang="en-GB" dirty="0"/>
              <a:t>Next Lecture: Week 6 Part 6c</a:t>
            </a:r>
          </a:p>
          <a:p>
            <a:r>
              <a:rPr kumimoji="0" lang="en-GB" sz="2800" i="0" u="none" strike="noStrike" kern="1200" cap="none" spc="0" normalizeH="0" baseline="0" noProof="0" dirty="0">
                <a:ln>
                  <a:noFill/>
                </a:ln>
                <a:solidFill>
                  <a:srgbClr val="201F1E"/>
                </a:solidFill>
                <a:effectLst/>
                <a:uLnTx/>
                <a:uFillTx/>
                <a:latin typeface="Calibri" panose="020F0502020204030204" pitchFamily="34" charset="0"/>
                <a:ea typeface="Calibri" panose="020F0502020204030204" pitchFamily="34" charset="0"/>
                <a:cs typeface="+mj-cs"/>
              </a:rPr>
              <a:t>UF05-Critical Thinking</a:t>
            </a:r>
            <a:endParaRPr lang="en-GB" sz="2800" dirty="0"/>
          </a:p>
        </p:txBody>
      </p:sp>
      <p:pic>
        <p:nvPicPr>
          <p:cNvPr id="4" name="Audio 3">
            <a:hlinkClick r:id="" action="ppaction://media"/>
            <a:extLst>
              <a:ext uri="{FF2B5EF4-FFF2-40B4-BE49-F238E27FC236}">
                <a16:creationId xmlns:a16="http://schemas.microsoft.com/office/drawing/2014/main" id="{78519223-3831-4F60-9166-DB97D6A7CD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99818250"/>
      </p:ext>
    </p:extLst>
  </p:cSld>
  <p:clrMapOvr>
    <a:masterClrMapping/>
  </p:clrMapOvr>
  <mc:AlternateContent xmlns:mc="http://schemas.openxmlformats.org/markup-compatibility/2006">
    <mc:Choice xmlns:p14="http://schemas.microsoft.com/office/powerpoint/2010/main" Requires="p14">
      <p:transition spd="slow" p14:dur="2000" advTm="44046"/>
    </mc:Choice>
    <mc:Fallback>
      <p:transition spd="slow" advTm="4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76225" y="1295400"/>
            <a:ext cx="10391775" cy="1019176"/>
          </a:xfrm>
        </p:spPr>
        <p:txBody>
          <a:bodyPr/>
          <a:lstStyle/>
          <a:p>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Aims: </a:t>
            </a:r>
            <a:r>
              <a:rPr lang="en-GB" b="0" dirty="0">
                <a:solidFill>
                  <a:prstClr val="black"/>
                </a:solidFill>
                <a:latin typeface="Calibri Light" panose="020F0302020204030204"/>
              </a:rPr>
              <a:t>Lecture</a:t>
            </a:r>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lang="en-GB" b="0" dirty="0">
                <a:solidFill>
                  <a:prstClr val="black"/>
                </a:solidFill>
                <a:latin typeface="Calibri Light" panose="020F0302020204030204"/>
              </a:rPr>
              <a:t>6b</a:t>
            </a:r>
            <a:r>
              <a:rPr lang="en-GB" dirty="0"/>
              <a:t>eek 1 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To review Chatfield’s (2018) mapping the landscape of evidence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To develop key questions related to source evaluation</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To explore the theme of Critical Reading as part of the Reflective Report</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1547EF1A-5884-44A9-B7F7-207FAFC170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6491811"/>
      </p:ext>
    </p:extLst>
  </p:cSld>
  <p:clrMapOvr>
    <a:masterClrMapping/>
  </p:clrMapOvr>
  <mc:AlternateContent xmlns:mc="http://schemas.openxmlformats.org/markup-compatibility/2006">
    <mc:Choice xmlns:p14="http://schemas.microsoft.com/office/powerpoint/2010/main" Requires="p14">
      <p:transition spd="slow" p14:dur="2000" advTm="49027"/>
    </mc:Choice>
    <mc:Fallback>
      <p:transition spd="slow" advTm="49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571500" y="1057277"/>
            <a:ext cx="10775951" cy="1114423"/>
          </a:xfrm>
        </p:spPr>
        <p:txBody>
          <a:bodyPr/>
          <a:lstStyle/>
          <a:p>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Assessment Schedule</a:t>
            </a:r>
            <a:endParaRPr lang="en-GB" dirty="0"/>
          </a:p>
        </p:txBody>
      </p:sp>
      <p:graphicFrame>
        <p:nvGraphicFramePr>
          <p:cNvPr id="4" name="Table 4">
            <a:extLst>
              <a:ext uri="{FF2B5EF4-FFF2-40B4-BE49-F238E27FC236}">
                <a16:creationId xmlns:a16="http://schemas.microsoft.com/office/drawing/2014/main" id="{24E18C1E-3F2C-4A75-A2EA-3311C610E7D7}"/>
              </a:ext>
            </a:extLst>
          </p:cNvPr>
          <p:cNvGraphicFramePr>
            <a:graphicFrameLocks noGrp="1"/>
          </p:cNvGraphicFramePr>
          <p:nvPr/>
        </p:nvGraphicFramePr>
        <p:xfrm>
          <a:off x="1800225" y="2505075"/>
          <a:ext cx="8359776" cy="3295648"/>
        </p:xfrm>
        <a:graphic>
          <a:graphicData uri="http://schemas.openxmlformats.org/drawingml/2006/table">
            <a:tbl>
              <a:tblPr firstRow="1" bandRow="1">
                <a:tableStyleId>{5C22544A-7EE6-4342-B048-85BDC9FD1C3A}</a:tableStyleId>
              </a:tblPr>
              <a:tblGrid>
                <a:gridCol w="4179888">
                  <a:extLst>
                    <a:ext uri="{9D8B030D-6E8A-4147-A177-3AD203B41FA5}">
                      <a16:colId xmlns:a16="http://schemas.microsoft.com/office/drawing/2014/main" val="500153575"/>
                    </a:ext>
                  </a:extLst>
                </a:gridCol>
                <a:gridCol w="2089944">
                  <a:extLst>
                    <a:ext uri="{9D8B030D-6E8A-4147-A177-3AD203B41FA5}">
                      <a16:colId xmlns:a16="http://schemas.microsoft.com/office/drawing/2014/main" val="1792824318"/>
                    </a:ext>
                  </a:extLst>
                </a:gridCol>
                <a:gridCol w="2089944">
                  <a:extLst>
                    <a:ext uri="{9D8B030D-6E8A-4147-A177-3AD203B41FA5}">
                      <a16:colId xmlns:a16="http://schemas.microsoft.com/office/drawing/2014/main" val="3404900902"/>
                    </a:ext>
                  </a:extLst>
                </a:gridCol>
              </a:tblGrid>
              <a:tr h="823912">
                <a:tc>
                  <a:txBody>
                    <a:bodyPr/>
                    <a:lstStyle/>
                    <a:p>
                      <a:pPr algn="ctr"/>
                      <a:r>
                        <a:rPr lang="en-GB" sz="2400" dirty="0"/>
                        <a:t>Assessment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400" dirty="0"/>
                        <a:t>Week </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400" dirty="0"/>
                        <a:t>Weighting</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4070581157"/>
                  </a:ext>
                </a:extLst>
              </a:tr>
              <a:tr h="823912">
                <a:tc>
                  <a:txBody>
                    <a:bodyPr/>
                    <a:lstStyle/>
                    <a:p>
                      <a:r>
                        <a:rPr lang="en-GB" sz="2000" dirty="0"/>
                        <a:t>Draft Submission: Reflective Report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5</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3964865262"/>
                  </a:ext>
                </a:extLst>
              </a:tr>
              <a:tr h="823912">
                <a:tc>
                  <a:txBody>
                    <a:bodyPr/>
                    <a:lstStyle/>
                    <a:p>
                      <a:r>
                        <a:rPr lang="en-GB" sz="2000" dirty="0"/>
                        <a:t>Final Submission: Reflective Report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6</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40%</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3079001856"/>
                  </a:ext>
                </a:extLst>
              </a:tr>
              <a:tr h="823912">
                <a:tc>
                  <a:txBody>
                    <a:bodyPr/>
                    <a:lstStyle/>
                    <a:p>
                      <a:r>
                        <a:rPr lang="en-GB" sz="2000" dirty="0"/>
                        <a:t>Final Exam</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13</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60%</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2468796227"/>
                  </a:ext>
                </a:extLst>
              </a:tr>
            </a:tbl>
          </a:graphicData>
        </a:graphic>
      </p:graphicFrame>
      <p:pic>
        <p:nvPicPr>
          <p:cNvPr id="3" name="Audio 2">
            <a:hlinkClick r:id="" action="ppaction://media"/>
            <a:extLst>
              <a:ext uri="{FF2B5EF4-FFF2-40B4-BE49-F238E27FC236}">
                <a16:creationId xmlns:a16="http://schemas.microsoft.com/office/drawing/2014/main" id="{15AAF757-3990-486E-B4F4-0DF06FB260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2897447"/>
      </p:ext>
    </p:extLst>
  </p:cSld>
  <p:clrMapOvr>
    <a:masterClrMapping/>
  </p:clrMapOvr>
  <mc:AlternateContent xmlns:mc="http://schemas.openxmlformats.org/markup-compatibility/2006">
    <mc:Choice xmlns:p14="http://schemas.microsoft.com/office/powerpoint/2010/main" Requires="p14">
      <p:transition spd="slow" p14:dur="2000" advTm="40917"/>
    </mc:Choice>
    <mc:Fallback>
      <p:transition spd="slow" advTm="4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0"/>
            <a:ext cx="8764270" cy="955675"/>
          </a:xfrm>
        </p:spPr>
        <p:txBody>
          <a:bodyPr/>
          <a:lstStyle/>
          <a:p>
            <a:r>
              <a:rPr lang="en-GB" dirty="0">
                <a:latin typeface="Calibri" panose="020F0502020204030204" pitchFamily="34" charset="0"/>
                <a:cs typeface="Calibri" panose="020F0502020204030204" pitchFamily="34" charset="0"/>
              </a:rPr>
              <a:t>1 </a:t>
            </a:r>
            <a:r>
              <a:rPr lang="en-GB" dirty="0"/>
              <a:t>Aims</a:t>
            </a:r>
          </a:p>
        </p:txBody>
      </p:sp>
      <p:pic>
        <p:nvPicPr>
          <p:cNvPr id="6" name="Picture 2" descr="Image result for review">
            <a:extLst>
              <a:ext uri="{FF2B5EF4-FFF2-40B4-BE49-F238E27FC236}">
                <a16:creationId xmlns:a16="http://schemas.microsoft.com/office/drawing/2014/main" id="{9F5904DB-CAE1-4210-ACEE-AE5F7B986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1" y="768348"/>
            <a:ext cx="3124200" cy="17021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ext Placeholder 2">
            <a:extLst>
              <a:ext uri="{FF2B5EF4-FFF2-40B4-BE49-F238E27FC236}">
                <a16:creationId xmlns:a16="http://schemas.microsoft.com/office/drawing/2014/main" id="{4021DF0E-AE4C-47B8-BF67-8935FF1BEDB8}"/>
              </a:ext>
            </a:extLst>
          </p:cNvPr>
          <p:cNvGraphicFramePr/>
          <p:nvPr>
            <p:extLst>
              <p:ext uri="{D42A27DB-BD31-4B8C-83A1-F6EECF244321}">
                <p14:modId xmlns:p14="http://schemas.microsoft.com/office/powerpoint/2010/main" val="924651977"/>
              </p:ext>
            </p:extLst>
          </p:nvPr>
        </p:nvGraphicFramePr>
        <p:xfrm>
          <a:off x="831851" y="2400300"/>
          <a:ext cx="10515600" cy="36893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C3C0648D-7B08-49F9-B67F-F289E8774B2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9765942"/>
      </p:ext>
    </p:extLst>
  </p:cSld>
  <p:clrMapOvr>
    <a:masterClrMapping/>
  </p:clrMapOvr>
  <mc:AlternateContent xmlns:mc="http://schemas.openxmlformats.org/markup-compatibility/2006">
    <mc:Choice xmlns:p14="http://schemas.microsoft.com/office/powerpoint/2010/main" Requires="p14">
      <p:transition spd="slow" p14:dur="2000" advTm="163128"/>
    </mc:Choice>
    <mc:Fallback>
      <p:transition spd="slow" advTm="163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0"/>
            <a:ext cx="8764270" cy="955675"/>
          </a:xfrm>
        </p:spPr>
        <p:txBody>
          <a:bodyPr/>
          <a:lstStyle/>
          <a:p>
            <a:r>
              <a:rPr lang="en-GB" dirty="0">
                <a:latin typeface="Calibri" panose="020F0502020204030204" pitchFamily="34" charset="0"/>
                <a:cs typeface="Calibri" panose="020F0502020204030204" pitchFamily="34" charset="0"/>
              </a:rPr>
              <a:t>1 </a:t>
            </a:r>
            <a:r>
              <a:rPr lang="en-GB" dirty="0"/>
              <a:t>Aims</a:t>
            </a:r>
          </a:p>
        </p:txBody>
      </p:sp>
      <p:pic>
        <p:nvPicPr>
          <p:cNvPr id="6" name="Picture 2" descr="Image result for review">
            <a:extLst>
              <a:ext uri="{FF2B5EF4-FFF2-40B4-BE49-F238E27FC236}">
                <a16:creationId xmlns:a16="http://schemas.microsoft.com/office/drawing/2014/main" id="{9F5904DB-CAE1-4210-ACEE-AE5F7B986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5098874"/>
            <a:ext cx="3124200" cy="17021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ext Placeholder 2">
            <a:extLst>
              <a:ext uri="{FF2B5EF4-FFF2-40B4-BE49-F238E27FC236}">
                <a16:creationId xmlns:a16="http://schemas.microsoft.com/office/drawing/2014/main" id="{4021DF0E-AE4C-47B8-BF67-8935FF1BEDB8}"/>
              </a:ext>
            </a:extLst>
          </p:cNvPr>
          <p:cNvGraphicFramePr/>
          <p:nvPr>
            <p:extLst>
              <p:ext uri="{D42A27DB-BD31-4B8C-83A1-F6EECF244321}">
                <p14:modId xmlns:p14="http://schemas.microsoft.com/office/powerpoint/2010/main" val="1827114748"/>
              </p:ext>
            </p:extLst>
          </p:nvPr>
        </p:nvGraphicFramePr>
        <p:xfrm>
          <a:off x="831851" y="361952"/>
          <a:ext cx="10515600" cy="39338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227B51BF-5C63-4B68-A895-27B30A6228BB}"/>
              </a:ext>
            </a:extLst>
          </p:cNvPr>
          <p:cNvSpPr txBox="1"/>
          <p:nvPr/>
        </p:nvSpPr>
        <p:spPr>
          <a:xfrm>
            <a:off x="581025" y="1552575"/>
            <a:ext cx="3590925" cy="923330"/>
          </a:xfrm>
          <a:prstGeom prst="rect">
            <a:avLst/>
          </a:prstGeom>
          <a:noFill/>
        </p:spPr>
        <p:txBody>
          <a:bodyPr wrap="square" rtlCol="0">
            <a:spAutoFit/>
          </a:bodyPr>
          <a:lstStyle/>
          <a:p>
            <a:r>
              <a:rPr lang="en-GB" dirty="0">
                <a:solidFill>
                  <a:srgbClr val="0070C0"/>
                </a:solidFill>
              </a:rPr>
              <a:t>Engaging with evidence</a:t>
            </a:r>
          </a:p>
          <a:p>
            <a:endParaRPr lang="en-GB" dirty="0">
              <a:solidFill>
                <a:srgbClr val="0070C0"/>
              </a:solidFill>
            </a:endParaRPr>
          </a:p>
          <a:p>
            <a:r>
              <a:rPr lang="en-GB" dirty="0">
                <a:solidFill>
                  <a:srgbClr val="0070C0"/>
                </a:solidFill>
              </a:rPr>
              <a:t>A gradual mapping process</a:t>
            </a:r>
          </a:p>
        </p:txBody>
      </p:sp>
      <p:sp>
        <p:nvSpPr>
          <p:cNvPr id="7" name="TextBox 6">
            <a:extLst>
              <a:ext uri="{FF2B5EF4-FFF2-40B4-BE49-F238E27FC236}">
                <a16:creationId xmlns:a16="http://schemas.microsoft.com/office/drawing/2014/main" id="{21211829-9A71-49EB-B89D-D65DDBE1CE08}"/>
              </a:ext>
            </a:extLst>
          </p:cNvPr>
          <p:cNvSpPr txBox="1"/>
          <p:nvPr/>
        </p:nvSpPr>
        <p:spPr>
          <a:xfrm>
            <a:off x="485775" y="3886201"/>
            <a:ext cx="3590925" cy="646331"/>
          </a:xfrm>
          <a:prstGeom prst="rect">
            <a:avLst/>
          </a:prstGeom>
          <a:noFill/>
        </p:spPr>
        <p:txBody>
          <a:bodyPr wrap="square" rtlCol="0">
            <a:spAutoFit/>
          </a:bodyPr>
          <a:lstStyle/>
          <a:p>
            <a:r>
              <a:rPr lang="en-GB" dirty="0">
                <a:solidFill>
                  <a:srgbClr val="0070C0"/>
                </a:solidFill>
              </a:rPr>
              <a:t>Building up knowledge of a particular landscape</a:t>
            </a:r>
          </a:p>
        </p:txBody>
      </p:sp>
      <p:sp>
        <p:nvSpPr>
          <p:cNvPr id="9" name="TextBox 8">
            <a:extLst>
              <a:ext uri="{FF2B5EF4-FFF2-40B4-BE49-F238E27FC236}">
                <a16:creationId xmlns:a16="http://schemas.microsoft.com/office/drawing/2014/main" id="{1EF9B271-BA9B-4C45-880B-E6F7D79E1D36}"/>
              </a:ext>
            </a:extLst>
          </p:cNvPr>
          <p:cNvSpPr txBox="1"/>
          <p:nvPr/>
        </p:nvSpPr>
        <p:spPr>
          <a:xfrm>
            <a:off x="1457325" y="5305425"/>
            <a:ext cx="3400425" cy="646331"/>
          </a:xfrm>
          <a:prstGeom prst="rect">
            <a:avLst/>
          </a:prstGeom>
          <a:noFill/>
        </p:spPr>
        <p:txBody>
          <a:bodyPr wrap="square" rtlCol="0">
            <a:spAutoFit/>
          </a:bodyPr>
          <a:lstStyle/>
          <a:p>
            <a:r>
              <a:rPr lang="en-GB" dirty="0">
                <a:solidFill>
                  <a:srgbClr val="0070C0"/>
                </a:solidFill>
              </a:rPr>
              <a:t>Better identify tensions and disagreements</a:t>
            </a:r>
          </a:p>
        </p:txBody>
      </p:sp>
      <p:sp>
        <p:nvSpPr>
          <p:cNvPr id="10" name="TextBox 9">
            <a:extLst>
              <a:ext uri="{FF2B5EF4-FFF2-40B4-BE49-F238E27FC236}">
                <a16:creationId xmlns:a16="http://schemas.microsoft.com/office/drawing/2014/main" id="{A9DCD330-74D3-4286-A5C0-0C9FC8B97801}"/>
              </a:ext>
            </a:extLst>
          </p:cNvPr>
          <p:cNvSpPr txBox="1"/>
          <p:nvPr/>
        </p:nvSpPr>
        <p:spPr>
          <a:xfrm>
            <a:off x="9172575" y="1009651"/>
            <a:ext cx="2174876" cy="923330"/>
          </a:xfrm>
          <a:prstGeom prst="rect">
            <a:avLst/>
          </a:prstGeom>
          <a:noFill/>
        </p:spPr>
        <p:txBody>
          <a:bodyPr wrap="square" rtlCol="0">
            <a:spAutoFit/>
          </a:bodyPr>
          <a:lstStyle/>
          <a:p>
            <a:r>
              <a:rPr lang="en-GB" dirty="0">
                <a:solidFill>
                  <a:srgbClr val="0070C0"/>
                </a:solidFill>
              </a:rPr>
              <a:t>Each source helps you fill in a little more information</a:t>
            </a:r>
          </a:p>
        </p:txBody>
      </p:sp>
      <p:sp>
        <p:nvSpPr>
          <p:cNvPr id="11" name="TextBox 10">
            <a:extLst>
              <a:ext uri="{FF2B5EF4-FFF2-40B4-BE49-F238E27FC236}">
                <a16:creationId xmlns:a16="http://schemas.microsoft.com/office/drawing/2014/main" id="{D85C05D8-8C04-438F-9E1E-720F8D3E9605}"/>
              </a:ext>
            </a:extLst>
          </p:cNvPr>
          <p:cNvSpPr txBox="1"/>
          <p:nvPr/>
        </p:nvSpPr>
        <p:spPr>
          <a:xfrm>
            <a:off x="9469122" y="3009900"/>
            <a:ext cx="2005330" cy="923330"/>
          </a:xfrm>
          <a:prstGeom prst="rect">
            <a:avLst/>
          </a:prstGeom>
          <a:noFill/>
        </p:spPr>
        <p:txBody>
          <a:bodyPr wrap="square" rtlCol="0">
            <a:spAutoFit/>
          </a:bodyPr>
          <a:lstStyle/>
          <a:p>
            <a:r>
              <a:rPr lang="en-GB" dirty="0">
                <a:solidFill>
                  <a:srgbClr val="0070C0"/>
                </a:solidFill>
              </a:rPr>
              <a:t>Begin to see and explore larger patterns</a:t>
            </a:r>
          </a:p>
        </p:txBody>
      </p:sp>
      <p:sp>
        <p:nvSpPr>
          <p:cNvPr id="12" name="TextBox 11">
            <a:extLst>
              <a:ext uri="{FF2B5EF4-FFF2-40B4-BE49-F238E27FC236}">
                <a16:creationId xmlns:a16="http://schemas.microsoft.com/office/drawing/2014/main" id="{B95F6B15-28DA-484C-816C-45FA62D431C9}"/>
              </a:ext>
            </a:extLst>
          </p:cNvPr>
          <p:cNvSpPr txBox="1"/>
          <p:nvPr/>
        </p:nvSpPr>
        <p:spPr>
          <a:xfrm>
            <a:off x="7629528" y="4532533"/>
            <a:ext cx="3590924" cy="369332"/>
          </a:xfrm>
          <a:prstGeom prst="rect">
            <a:avLst/>
          </a:prstGeom>
          <a:noFill/>
        </p:spPr>
        <p:txBody>
          <a:bodyPr wrap="square" rtlCol="0">
            <a:spAutoFit/>
          </a:bodyPr>
          <a:lstStyle/>
          <a:p>
            <a:r>
              <a:rPr lang="en-GB" dirty="0">
                <a:solidFill>
                  <a:srgbClr val="0070C0"/>
                </a:solidFill>
              </a:rPr>
              <a:t>Further reading becomes easier</a:t>
            </a:r>
          </a:p>
        </p:txBody>
      </p:sp>
      <p:pic>
        <p:nvPicPr>
          <p:cNvPr id="13" name="Audio 12">
            <a:hlinkClick r:id="" action="ppaction://media"/>
            <a:extLst>
              <a:ext uri="{FF2B5EF4-FFF2-40B4-BE49-F238E27FC236}">
                <a16:creationId xmlns:a16="http://schemas.microsoft.com/office/drawing/2014/main" id="{FA5DCBE0-D47F-46D9-B353-4BCCEA3029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40263878"/>
      </p:ext>
    </p:extLst>
  </p:cSld>
  <p:clrMapOvr>
    <a:masterClrMapping/>
  </p:clrMapOvr>
  <mc:AlternateContent xmlns:mc="http://schemas.openxmlformats.org/markup-compatibility/2006">
    <mc:Choice xmlns:p14="http://schemas.microsoft.com/office/powerpoint/2010/main" Requires="p14">
      <p:transition spd="slow" p14:dur="2000" advTm="150907"/>
    </mc:Choice>
    <mc:Fallback>
      <p:transition spd="slow" advTm="150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0"/>
            <a:ext cx="8764270" cy="955675"/>
          </a:xfrm>
        </p:spPr>
        <p:txBody>
          <a:bodyPr/>
          <a:lstStyle/>
          <a:p>
            <a:r>
              <a:rPr lang="en-GB" dirty="0">
                <a:latin typeface="Calibri" panose="020F0502020204030204" pitchFamily="34" charset="0"/>
                <a:cs typeface="Calibri" panose="020F0502020204030204" pitchFamily="34" charset="0"/>
              </a:rPr>
              <a:t>1 </a:t>
            </a:r>
            <a:r>
              <a:rPr lang="en-GB" dirty="0"/>
              <a:t>Aims</a:t>
            </a:r>
          </a:p>
        </p:txBody>
      </p:sp>
      <p:pic>
        <p:nvPicPr>
          <p:cNvPr id="6" name="Picture 2" descr="Image result for review">
            <a:extLst>
              <a:ext uri="{FF2B5EF4-FFF2-40B4-BE49-F238E27FC236}">
                <a16:creationId xmlns:a16="http://schemas.microsoft.com/office/drawing/2014/main" id="{9F5904DB-CAE1-4210-ACEE-AE5F7B986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5098874"/>
            <a:ext cx="3124200" cy="17021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ext Placeholder 2">
            <a:extLst>
              <a:ext uri="{FF2B5EF4-FFF2-40B4-BE49-F238E27FC236}">
                <a16:creationId xmlns:a16="http://schemas.microsoft.com/office/drawing/2014/main" id="{4021DF0E-AE4C-47B8-BF67-8935FF1BEDB8}"/>
              </a:ext>
            </a:extLst>
          </p:cNvPr>
          <p:cNvGraphicFramePr/>
          <p:nvPr>
            <p:extLst>
              <p:ext uri="{D42A27DB-BD31-4B8C-83A1-F6EECF244321}">
                <p14:modId xmlns:p14="http://schemas.microsoft.com/office/powerpoint/2010/main" val="3282116989"/>
              </p:ext>
            </p:extLst>
          </p:nvPr>
        </p:nvGraphicFramePr>
        <p:xfrm>
          <a:off x="831851" y="361951"/>
          <a:ext cx="10515600" cy="47815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C39F07F5-BACF-498B-8F40-9ADEF7CC17A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43486776"/>
      </p:ext>
    </p:extLst>
  </p:cSld>
  <p:clrMapOvr>
    <a:masterClrMapping/>
  </p:clrMapOvr>
  <mc:AlternateContent xmlns:mc="http://schemas.openxmlformats.org/markup-compatibility/2006">
    <mc:Choice xmlns:p14="http://schemas.microsoft.com/office/powerpoint/2010/main" Requires="p14">
      <p:transition spd="slow" p14:dur="2000" advTm="119579"/>
    </mc:Choice>
    <mc:Fallback>
      <p:transition spd="slow" advTm="119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1"/>
            <a:ext cx="8764270" cy="698500"/>
          </a:xfrm>
        </p:spPr>
        <p:txBody>
          <a:bodyPr/>
          <a:lstStyle/>
          <a:p>
            <a:r>
              <a:rPr lang="en-GB" sz="5400" b="0" dirty="0">
                <a:solidFill>
                  <a:schemeClr val="tx1"/>
                </a:solidFill>
                <a:latin typeface="Calibri" panose="020F0502020204030204" pitchFamily="34" charset="0"/>
                <a:cs typeface="Calibri" panose="020F0502020204030204" pitchFamily="34" charset="0"/>
              </a:rPr>
              <a:t>Chatfield (2018)</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561975" y="1990725"/>
            <a:ext cx="10785476" cy="3698875"/>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000" u="sng" dirty="0">
                <a:solidFill>
                  <a:prstClr val="black"/>
                </a:solidFill>
                <a:latin typeface="Calibri" panose="020F0502020204030204"/>
              </a:rPr>
              <a:t>Evaluating the Source</a:t>
            </a:r>
            <a:r>
              <a:rPr kumimoji="0" lang="en-GB" sz="3000" b="0" i="0" u="sng"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Six key concepts to consider:</a:t>
            </a:r>
          </a:p>
          <a:p>
            <a:pPr marR="0" lvl="0" algn="l" defTabSz="914400" rtl="0" eaLnBrk="1" fontAlgn="auto" latinLnBrk="0" hangingPunct="1">
              <a:lnSpc>
                <a:spcPct val="90000"/>
              </a:lnSpc>
              <a:spcBef>
                <a:spcPts val="1000"/>
              </a:spcBef>
              <a:spcAft>
                <a:spcPts val="0"/>
              </a:spcAft>
              <a:buClrTx/>
              <a:buSzTx/>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Authenticity</a:t>
            </a:r>
          </a:p>
          <a:p>
            <a:pPr marR="0" lvl="0" algn="l" defTabSz="914400" rtl="0" eaLnBrk="1" fontAlgn="auto" latinLnBrk="0" hangingPunct="1">
              <a:lnSpc>
                <a:spcPct val="90000"/>
              </a:lnSpc>
              <a:spcBef>
                <a:spcPts val="1000"/>
              </a:spcBef>
              <a:spcAft>
                <a:spcPts val="0"/>
              </a:spcAft>
              <a:buClrTx/>
              <a:buSzTx/>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		Authority</a:t>
            </a:r>
          </a:p>
          <a:p>
            <a:pPr marR="0" lvl="0" algn="l" defTabSz="914400" rtl="0" eaLnBrk="1" fontAlgn="auto" latinLnBrk="0" hangingPunct="1">
              <a:lnSpc>
                <a:spcPct val="90000"/>
              </a:lnSpc>
              <a:spcBef>
                <a:spcPts val="1000"/>
              </a:spcBef>
              <a:spcAft>
                <a:spcPts val="0"/>
              </a:spcAft>
              <a:buClrTx/>
              <a:buSzTx/>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				Bias</a:t>
            </a:r>
          </a:p>
          <a:p>
            <a:pPr marR="0" lvl="0" algn="l" defTabSz="914400" rtl="0" eaLnBrk="1" fontAlgn="auto" latinLnBrk="0" hangingPunct="1">
              <a:lnSpc>
                <a:spcPct val="90000"/>
              </a:lnSpc>
              <a:spcBef>
                <a:spcPts val="1000"/>
              </a:spcBef>
              <a:spcAft>
                <a:spcPts val="0"/>
              </a:spcAft>
              <a:buClrTx/>
              <a:buSzTx/>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					Currency</a:t>
            </a:r>
          </a:p>
          <a:p>
            <a:pPr marR="0" lvl="0" algn="l" defTabSz="914400" rtl="0" eaLnBrk="1" fontAlgn="auto" latinLnBrk="0" hangingPunct="1">
              <a:lnSpc>
                <a:spcPct val="90000"/>
              </a:lnSpc>
              <a:spcBef>
                <a:spcPts val="1000"/>
              </a:spcBef>
              <a:spcAft>
                <a:spcPts val="0"/>
              </a:spcAft>
              <a:buClrTx/>
              <a:buSzTx/>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							Relevance</a:t>
            </a:r>
          </a:p>
          <a:p>
            <a:pPr marR="0" lvl="0" algn="l" defTabSz="914400" rtl="0" eaLnBrk="1" fontAlgn="auto" latinLnBrk="0" hangingPunct="1">
              <a:lnSpc>
                <a:spcPct val="90000"/>
              </a:lnSpc>
              <a:spcBef>
                <a:spcPts val="1000"/>
              </a:spcBef>
              <a:spcAft>
                <a:spcPts val="0"/>
              </a:spcAft>
              <a:buClrTx/>
              <a:buSzTx/>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									Replication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4" descr="Image result for landscape">
            <a:extLst>
              <a:ext uri="{FF2B5EF4-FFF2-40B4-BE49-F238E27FC236}">
                <a16:creationId xmlns:a16="http://schemas.microsoft.com/office/drawing/2014/main" id="{B1B1EF96-2CF7-4266-9BB0-A642C2F45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139" y="1204913"/>
            <a:ext cx="28575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A8360A4C-C688-4119-AC3B-36158AA0B6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90220530"/>
      </p:ext>
    </p:extLst>
  </p:cSld>
  <p:clrMapOvr>
    <a:masterClrMapping/>
  </p:clrMapOvr>
  <mc:AlternateContent xmlns:mc="http://schemas.openxmlformats.org/markup-compatibility/2006">
    <mc:Choice xmlns:p14="http://schemas.microsoft.com/office/powerpoint/2010/main" Requires="p14">
      <p:transition spd="slow" p14:dur="2000" advTm="29046"/>
    </mc:Choice>
    <mc:Fallback>
      <p:transition spd="slow" advTm="29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66700" y="768348"/>
            <a:ext cx="11363325" cy="955677"/>
          </a:xfrm>
        </p:spPr>
        <p:txBody>
          <a:bodyPr/>
          <a:lstStyle/>
          <a:p>
            <a:r>
              <a:rPr lang="en-GB" b="0" dirty="0">
                <a:solidFill>
                  <a:schemeClr val="tx1"/>
                </a:solidFill>
                <a:latin typeface="Calibri" panose="020F0502020204030204" pitchFamily="34" charset="0"/>
                <a:cs typeface="Calibri" panose="020F0502020204030204" pitchFamily="34" charset="0"/>
              </a:rPr>
              <a:t>Evaluating Sources: Six Concepts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66700" y="1724025"/>
            <a:ext cx="11525250" cy="4886325"/>
          </a:xfrm>
        </p:spPr>
        <p:txBody>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Authenticity: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Implies that the origin of a source is beyond reasonable doubt.</a:t>
            </a:r>
            <a:endPar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Authority: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Is a source that you can safely accept as offering a high quality, expert and accurate view of a topic.</a:t>
            </a:r>
            <a:endPar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Bias: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Is a source that is trying to advance a particular view.</a:t>
            </a:r>
            <a:endPar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4. Currency: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Is a source that is up to date in its field; that is current.</a:t>
            </a:r>
            <a:endPar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5. Relevance: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When the information provided is closely related to an argument in terms of its premises and conclusion.  </a:t>
            </a:r>
            <a:endPar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6. Replication: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Means repeating a result in other research, or a claimed fact being independently observed by others.</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72325BA7-5921-4869-ACD9-2AC1533F54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46468129"/>
      </p:ext>
    </p:extLst>
  </p:cSld>
  <p:clrMapOvr>
    <a:masterClrMapping/>
  </p:clrMapOvr>
  <mc:AlternateContent xmlns:mc="http://schemas.openxmlformats.org/markup-compatibility/2006">
    <mc:Choice xmlns:p14="http://schemas.microsoft.com/office/powerpoint/2010/main" Requires="p14">
      <p:transition spd="slow" p14:dur="2000" advTm="123716"/>
    </mc:Choice>
    <mc:Fallback>
      <p:transition spd="slow" advTm="123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66700" y="768348"/>
            <a:ext cx="11363325" cy="2965452"/>
          </a:xfrm>
        </p:spPr>
        <p:txBody>
          <a:bodyPr/>
          <a:lstStyle/>
          <a:p>
            <a:pPr algn="ctr"/>
            <a:r>
              <a:rPr lang="en-GB" b="0">
                <a:solidFill>
                  <a:schemeClr val="tx1"/>
                </a:solidFill>
                <a:latin typeface="Calibri" panose="020F0502020204030204" pitchFamily="34" charset="0"/>
                <a:cs typeface="Calibri" panose="020F0502020204030204" pitchFamily="34" charset="0"/>
              </a:rPr>
              <a:t>Evaluating Sources</a:t>
            </a:r>
            <a:br>
              <a:rPr lang="en-GB" b="0">
                <a:solidFill>
                  <a:schemeClr val="tx1"/>
                </a:solidFill>
                <a:latin typeface="Calibri" panose="020F0502020204030204" pitchFamily="34" charset="0"/>
                <a:cs typeface="Calibri" panose="020F0502020204030204" pitchFamily="34" charset="0"/>
              </a:rPr>
            </a:br>
            <a:r>
              <a:rPr lang="en-GB" b="0">
                <a:solidFill>
                  <a:schemeClr val="tx1"/>
                </a:solidFill>
                <a:latin typeface="Calibri" panose="020F0502020204030204" pitchFamily="34" charset="0"/>
                <a:cs typeface="Calibri" panose="020F0502020204030204" pitchFamily="34" charset="0"/>
              </a:rPr>
              <a:t>Key Questions</a:t>
            </a:r>
            <a:endParaRPr lang="en-GB" dirty="0"/>
          </a:p>
        </p:txBody>
      </p:sp>
      <p:pic>
        <p:nvPicPr>
          <p:cNvPr id="1026" name="Picture 2" descr="Evaluating Sources of Information | Thoughtful Learning K-12">
            <a:extLst>
              <a:ext uri="{FF2B5EF4-FFF2-40B4-BE49-F238E27FC236}">
                <a16:creationId xmlns:a16="http://schemas.microsoft.com/office/drawing/2014/main" id="{6AFB822C-444D-43C6-BA4B-4B106589B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4008120"/>
            <a:ext cx="247650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33B446B6-374E-4CC5-B635-343F1EFFA7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81584299"/>
      </p:ext>
    </p:extLst>
  </p:cSld>
  <p:clrMapOvr>
    <a:masterClrMapping/>
  </p:clrMapOvr>
  <mc:AlternateContent xmlns:mc="http://schemas.openxmlformats.org/markup-compatibility/2006">
    <mc:Choice xmlns:p14="http://schemas.microsoft.com/office/powerpoint/2010/main" Requires="p14">
      <p:transition spd="slow" p14:dur="2000" advTm="73117"/>
    </mc:Choice>
    <mc:Fallback>
      <p:transition spd="slow" advTm="73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HI-Lecture Template-2005">
  <a:themeElements>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I-Lecture Template-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I-Lecture Template-200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I-Lecture Template-200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I-Lecture Template-200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I-Lecture Template-200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I-Lecture Template-200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I-Lecture Template-200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I-Lecture Template-200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Lecture Template-200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I-Lecture Template-200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I-Lecture Template-200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I-Lecture Template-200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876</Words>
  <Application>Microsoft Office PowerPoint</Application>
  <PresentationFormat>Widescreen</PresentationFormat>
  <Paragraphs>90</Paragraphs>
  <Slides>16</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Tahoma</vt:lpstr>
      <vt:lpstr>Wingdings</vt:lpstr>
      <vt:lpstr>1_HI-Lecture Template-2005</vt:lpstr>
      <vt:lpstr>UF05-Critical Thinking</vt:lpstr>
      <vt:lpstr>Aims: Lecture 6beek 1 Aims</vt:lpstr>
      <vt:lpstr>Assessment Schedule</vt:lpstr>
      <vt:lpstr>1 Aims</vt:lpstr>
      <vt:lpstr>1 Aims</vt:lpstr>
      <vt:lpstr>1 Aims</vt:lpstr>
      <vt:lpstr>Chatfield (2018)</vt:lpstr>
      <vt:lpstr>Evaluating Sources: Six Concepts</vt:lpstr>
      <vt:lpstr>Evaluating Sources Key Questions</vt:lpstr>
      <vt:lpstr>Evaluating Sources: Key Questions</vt:lpstr>
      <vt:lpstr>Evaluating Sources: Key Questions</vt:lpstr>
      <vt:lpstr>Reflective Report: Critical Reading Aims</vt:lpstr>
      <vt:lpstr>Reflective Report: Critical Reading Aims</vt:lpstr>
      <vt:lpstr>Reflective ReportAi</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Gyatso</dc:creator>
  <cp:lastModifiedBy>Grace Gyatso</cp:lastModifiedBy>
  <cp:revision>36</cp:revision>
  <dcterms:created xsi:type="dcterms:W3CDTF">2020-10-26T10:02:50Z</dcterms:created>
  <dcterms:modified xsi:type="dcterms:W3CDTF">2020-11-11T15:42:00Z</dcterms:modified>
</cp:coreProperties>
</file>