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470" r:id="rId5"/>
    <p:sldId id="477" r:id="rId6"/>
    <p:sldId id="479" r:id="rId7"/>
    <p:sldId id="480" r:id="rId8"/>
    <p:sldId id="491" r:id="rId9"/>
    <p:sldId id="489" r:id="rId10"/>
    <p:sldId id="487" r:id="rId11"/>
    <p:sldId id="488" r:id="rId12"/>
    <p:sldId id="482" r:id="rId13"/>
    <p:sldId id="483" r:id="rId14"/>
    <p:sldId id="474" r:id="rId15"/>
    <p:sldId id="490" r:id="rId16"/>
    <p:sldId id="468" r:id="rId17"/>
    <p:sldId id="4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230551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036516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57079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231539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4751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6305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37421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09088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01832045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9261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9975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43436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2 – PART 2c</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64ACDF9F-7CFC-4BE8-8FB5-0F2373FCDC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mc:Choice xmlns:p14="http://schemas.microsoft.com/office/powerpoint/2010/main" Requires="p14">
      <p:transition spd="slow" p14:dur="2000" advTm="23854"/>
    </mc:Choice>
    <mc:Fallback>
      <p:transition spd="slow" advTm="2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266825"/>
            <a:ext cx="10391775" cy="1238251"/>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br>
              <a:rPr lang="en-GB" sz="5400" b="0" dirty="0">
                <a:solidFill>
                  <a:schemeClr val="tx1"/>
                </a:solidFill>
                <a:latin typeface="Calibri" panose="020F0502020204030204" pitchFamily="34" charset="0"/>
                <a:cs typeface="Calibri" panose="020F0502020204030204" pitchFamily="34" charset="0"/>
              </a:rPr>
            </a:br>
            <a:r>
              <a:rPr lang="en-GB" sz="5400" b="0" dirty="0">
                <a:solidFill>
                  <a:schemeClr val="tx1"/>
                </a:solidFill>
                <a:latin typeface="Calibri" panose="020F0502020204030204" pitchFamily="34" charset="0"/>
                <a:cs typeface="Calibri" panose="020F0502020204030204" pitchFamily="34" charset="0"/>
              </a:rPr>
              <a:t>Reflective Report: </a:t>
            </a:r>
            <a:r>
              <a:rPr lang="en-GB" dirty="0">
                <a:latin typeface="Calibri" panose="020F0502020204030204" pitchFamily="34" charset="0"/>
                <a:cs typeface="Calibri" panose="020F050202020403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Gibbs’ Reflective Cycle (1988)</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57175" y="1895475"/>
            <a:ext cx="11090276" cy="4194177"/>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5" name="Picture 6" descr="Image result for gibbs reflective cycle">
            <a:extLst>
              <a:ext uri="{FF2B5EF4-FFF2-40B4-BE49-F238E27FC236}">
                <a16:creationId xmlns:a16="http://schemas.microsoft.com/office/drawing/2014/main" id="{B2B099F2-3740-4F16-9AFB-28CA88E6F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66" y="2133947"/>
            <a:ext cx="4074159" cy="33334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C0F8956-529F-4905-9996-7AF648F02394}"/>
              </a:ext>
            </a:extLst>
          </p:cNvPr>
          <p:cNvGraphicFramePr>
            <a:graphicFrameLocks noGrp="1"/>
          </p:cNvGraphicFramePr>
          <p:nvPr>
            <p:extLst>
              <p:ext uri="{D42A27DB-BD31-4B8C-83A1-F6EECF244321}">
                <p14:modId xmlns:p14="http://schemas.microsoft.com/office/powerpoint/2010/main" val="2449222762"/>
              </p:ext>
            </p:extLst>
          </p:nvPr>
        </p:nvGraphicFramePr>
        <p:xfrm>
          <a:off x="704851" y="1905476"/>
          <a:ext cx="5276850" cy="4521200"/>
        </p:xfrm>
        <a:graphic>
          <a:graphicData uri="http://schemas.openxmlformats.org/drawingml/2006/table">
            <a:tbl>
              <a:tblPr/>
              <a:tblGrid>
                <a:gridCol w="5276850">
                  <a:extLst>
                    <a:ext uri="{9D8B030D-6E8A-4147-A177-3AD203B41FA5}">
                      <a16:colId xmlns:a16="http://schemas.microsoft.com/office/drawing/2014/main" val="3872143837"/>
                    </a:ext>
                  </a:extLst>
                </a:gridCol>
              </a:tblGrid>
              <a:tr h="348775">
                <a:tc>
                  <a:txBody>
                    <a:bodyPr/>
                    <a:lstStyle/>
                    <a:p>
                      <a:pPr algn="l" fontAlgn="t"/>
                      <a:r>
                        <a:rPr lang="en-GB" b="1">
                          <a:effectLst/>
                        </a:rPr>
                        <a:t>Short example of Gibbs’ reflective cycle:</a:t>
                      </a:r>
                      <a:endParaRPr lang="en-GB">
                        <a:effectLst/>
                      </a:endParaRP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581995120"/>
                  </a:ext>
                </a:extLst>
              </a:tr>
              <a:tr h="1366819">
                <a:tc>
                  <a:txBody>
                    <a:bodyPr/>
                    <a:lstStyle/>
                    <a:p>
                      <a:pPr algn="l" fontAlgn="t"/>
                      <a:r>
                        <a:rPr lang="en-GB" b="1">
                          <a:effectLst/>
                        </a:rPr>
                        <a:t>Describe:</a:t>
                      </a:r>
                      <a:endParaRPr lang="en-GB">
                        <a:effectLst/>
                      </a:endParaRPr>
                    </a:p>
                    <a:p>
                      <a:pPr algn="l" fontAlgn="t"/>
                      <a:r>
                        <a:rPr lang="en-GB">
                          <a:effectLst/>
                        </a:rPr>
                        <a:t>In a group work assignment, we divided sections according to people’s strengths. When we tried to piece the assignment together it was written in different styles and therefore we had to spend time rewriting it.</a:t>
                      </a: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4149660199"/>
                  </a:ext>
                </a:extLst>
              </a:tr>
              <a:tr h="857797">
                <a:tc>
                  <a:txBody>
                    <a:bodyPr/>
                    <a:lstStyle/>
                    <a:p>
                      <a:pPr algn="l" fontAlgn="t"/>
                      <a:r>
                        <a:rPr lang="en-GB" dirty="0">
                          <a:effectLst/>
                        </a:rPr>
                        <a:t> </a:t>
                      </a:r>
                      <a:r>
                        <a:rPr lang="en-GB" b="1" dirty="0">
                          <a:effectLst/>
                        </a:rPr>
                        <a:t>Feelings:</a:t>
                      </a:r>
                      <a:endParaRPr lang="en-GB" dirty="0">
                        <a:effectLst/>
                      </a:endParaRPr>
                    </a:p>
                    <a:p>
                      <a:pPr algn="l" fontAlgn="t"/>
                      <a:r>
                        <a:rPr lang="en-GB" dirty="0">
                          <a:effectLst/>
                        </a:rPr>
                        <a:t>I thought our plan would work and felt good about it. When we had to rewrite it, I felt frustrated.</a:t>
                      </a: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2741081239"/>
                  </a:ext>
                </a:extLst>
              </a:tr>
              <a:tr h="1112308">
                <a:tc>
                  <a:txBody>
                    <a:bodyPr/>
                    <a:lstStyle/>
                    <a:p>
                      <a:pPr algn="l" fontAlgn="t"/>
                      <a:r>
                        <a:rPr lang="en-GB" b="1" dirty="0">
                          <a:effectLst/>
                        </a:rPr>
                        <a:t>Evaluation:</a:t>
                      </a:r>
                      <a:endParaRPr lang="en-GB" dirty="0">
                        <a:effectLst/>
                      </a:endParaRPr>
                    </a:p>
                    <a:p>
                      <a:pPr algn="l" fontAlgn="t"/>
                      <a:r>
                        <a:rPr lang="en-GB" dirty="0">
                          <a:effectLst/>
                        </a:rPr>
                        <a:t>The process of dividing sections went well. However, it didn’t work not having foreseen/planned rewriting the sections for coherence and writing styles.</a:t>
                      </a:r>
                    </a:p>
                  </a:txBody>
                  <a:tcPr marL="50800" marR="50800" marT="50800" marB="50800">
                    <a:lnL>
                      <a:noFill/>
                    </a:lnL>
                    <a:lnR>
                      <a:noFill/>
                    </a:lnR>
                    <a:lnT w="6350"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1338453206"/>
                  </a:ext>
                </a:extLst>
              </a:tr>
            </a:tbl>
          </a:graphicData>
        </a:graphic>
      </p:graphicFrame>
      <p:pic>
        <p:nvPicPr>
          <p:cNvPr id="6" name="Audio 5">
            <a:hlinkClick r:id="" action="ppaction://media"/>
            <a:extLst>
              <a:ext uri="{FF2B5EF4-FFF2-40B4-BE49-F238E27FC236}">
                <a16:creationId xmlns:a16="http://schemas.microsoft.com/office/drawing/2014/main" id="{44EC92F6-EE53-4CF4-9280-702DD9773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79162953"/>
      </p:ext>
    </p:extLst>
  </p:cSld>
  <p:clrMapOvr>
    <a:masterClrMapping/>
  </p:clrMapOvr>
  <mc:AlternateContent xmlns:mc="http://schemas.openxmlformats.org/markup-compatibility/2006">
    <mc:Choice xmlns:p14="http://schemas.microsoft.com/office/powerpoint/2010/main" Requires="p14">
      <p:transition spd="slow" p14:dur="2000" advTm="210431"/>
    </mc:Choice>
    <mc:Fallback>
      <p:transition spd="slow" advTm="21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400050" y="768349"/>
            <a:ext cx="10696575" cy="1460501"/>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br>
              <a:rPr lang="en-GB" sz="5400" b="0" dirty="0">
                <a:solidFill>
                  <a:schemeClr val="tx1"/>
                </a:solidFill>
                <a:latin typeface="Calibri" panose="020F0502020204030204" pitchFamily="34" charset="0"/>
                <a:cs typeface="Calibri" panose="020F0502020204030204" pitchFamily="34" charset="0"/>
              </a:rPr>
            </a:b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Gibbs’ Reflective Cycle (1988) Practical Application</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6210301" y="1685925"/>
            <a:ext cx="5137150" cy="4403727"/>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AC0F8956-529F-4905-9996-7AF648F02394}"/>
              </a:ext>
            </a:extLst>
          </p:cNvPr>
          <p:cNvGraphicFramePr>
            <a:graphicFrameLocks noGrp="1"/>
          </p:cNvGraphicFramePr>
          <p:nvPr/>
        </p:nvGraphicFramePr>
        <p:xfrm>
          <a:off x="704851" y="1905476"/>
          <a:ext cx="5276850" cy="4521200"/>
        </p:xfrm>
        <a:graphic>
          <a:graphicData uri="http://schemas.openxmlformats.org/drawingml/2006/table">
            <a:tbl>
              <a:tblPr/>
              <a:tblGrid>
                <a:gridCol w="5276850">
                  <a:extLst>
                    <a:ext uri="{9D8B030D-6E8A-4147-A177-3AD203B41FA5}">
                      <a16:colId xmlns:a16="http://schemas.microsoft.com/office/drawing/2014/main" val="3872143837"/>
                    </a:ext>
                  </a:extLst>
                </a:gridCol>
              </a:tblGrid>
              <a:tr h="348775">
                <a:tc>
                  <a:txBody>
                    <a:bodyPr/>
                    <a:lstStyle/>
                    <a:p>
                      <a:pPr algn="l" fontAlgn="t"/>
                      <a:r>
                        <a:rPr lang="en-GB" b="1">
                          <a:effectLst/>
                        </a:rPr>
                        <a:t>Short example of Gibbs’ reflective cycle:</a:t>
                      </a:r>
                      <a:endParaRPr lang="en-GB">
                        <a:effectLst/>
                      </a:endParaRP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581995120"/>
                  </a:ext>
                </a:extLst>
              </a:tr>
              <a:tr h="1366819">
                <a:tc>
                  <a:txBody>
                    <a:bodyPr/>
                    <a:lstStyle/>
                    <a:p>
                      <a:pPr algn="l" fontAlgn="t"/>
                      <a:r>
                        <a:rPr lang="en-GB" b="1">
                          <a:effectLst/>
                        </a:rPr>
                        <a:t>Describe:</a:t>
                      </a:r>
                      <a:endParaRPr lang="en-GB">
                        <a:effectLst/>
                      </a:endParaRPr>
                    </a:p>
                    <a:p>
                      <a:pPr algn="l" fontAlgn="t"/>
                      <a:r>
                        <a:rPr lang="en-GB">
                          <a:effectLst/>
                        </a:rPr>
                        <a:t>In a group work assignment, we divided sections according to people’s strengths. When we tried to piece the assignment together it was written in different styles and therefore we had to spend time rewriting it.</a:t>
                      </a: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4149660199"/>
                  </a:ext>
                </a:extLst>
              </a:tr>
              <a:tr h="857797">
                <a:tc>
                  <a:txBody>
                    <a:bodyPr/>
                    <a:lstStyle/>
                    <a:p>
                      <a:pPr algn="l" fontAlgn="t"/>
                      <a:r>
                        <a:rPr lang="en-GB" dirty="0">
                          <a:effectLst/>
                        </a:rPr>
                        <a:t> </a:t>
                      </a:r>
                      <a:r>
                        <a:rPr lang="en-GB" b="1" dirty="0">
                          <a:effectLst/>
                        </a:rPr>
                        <a:t>Feelings:</a:t>
                      </a:r>
                      <a:endParaRPr lang="en-GB" dirty="0">
                        <a:effectLst/>
                      </a:endParaRPr>
                    </a:p>
                    <a:p>
                      <a:pPr algn="l" fontAlgn="t"/>
                      <a:r>
                        <a:rPr lang="en-GB" dirty="0">
                          <a:effectLst/>
                        </a:rPr>
                        <a:t>I thought our plan would work and felt good about it. When we had to rewrite it, I felt frustrated.</a:t>
                      </a:r>
                    </a:p>
                  </a:txBody>
                  <a:tcPr marL="50800" marR="50800" marT="50800" marB="50800">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2741081239"/>
                  </a:ext>
                </a:extLst>
              </a:tr>
              <a:tr h="1112308">
                <a:tc>
                  <a:txBody>
                    <a:bodyPr/>
                    <a:lstStyle/>
                    <a:p>
                      <a:pPr algn="l" fontAlgn="t"/>
                      <a:r>
                        <a:rPr lang="en-GB" b="1" dirty="0">
                          <a:effectLst/>
                        </a:rPr>
                        <a:t>Evaluation:</a:t>
                      </a:r>
                      <a:endParaRPr lang="en-GB" dirty="0">
                        <a:effectLst/>
                      </a:endParaRPr>
                    </a:p>
                    <a:p>
                      <a:pPr algn="l" fontAlgn="t"/>
                      <a:r>
                        <a:rPr lang="en-GB" dirty="0">
                          <a:effectLst/>
                        </a:rPr>
                        <a:t>The process of dividing sections went well. However, it didn’t work not having foreseen/planned rewriting the sections for coherence and writing styles.</a:t>
                      </a:r>
                    </a:p>
                  </a:txBody>
                  <a:tcPr marL="50800" marR="50800" marT="50800" marB="50800">
                    <a:lnL>
                      <a:noFill/>
                    </a:lnL>
                    <a:lnR>
                      <a:noFill/>
                    </a:lnR>
                    <a:lnT w="6350"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1338453206"/>
                  </a:ext>
                </a:extLst>
              </a:tr>
            </a:tbl>
          </a:graphicData>
        </a:graphic>
      </p:graphicFrame>
      <p:sp>
        <p:nvSpPr>
          <p:cNvPr id="6" name="TextBox 5">
            <a:extLst>
              <a:ext uri="{FF2B5EF4-FFF2-40B4-BE49-F238E27FC236}">
                <a16:creationId xmlns:a16="http://schemas.microsoft.com/office/drawing/2014/main" id="{AA19243E-6967-428D-8B98-BAF5FEBBEB6E}"/>
              </a:ext>
            </a:extLst>
          </p:cNvPr>
          <p:cNvSpPr txBox="1"/>
          <p:nvPr/>
        </p:nvSpPr>
        <p:spPr>
          <a:xfrm>
            <a:off x="6419850" y="1619251"/>
            <a:ext cx="4676775" cy="5078313"/>
          </a:xfrm>
          <a:prstGeom prst="rect">
            <a:avLst/>
          </a:prstGeom>
          <a:noFill/>
          <a:ln>
            <a:solidFill>
              <a:srgbClr val="FF0000"/>
            </a:solidFill>
          </a:ln>
        </p:spPr>
        <p:txBody>
          <a:bodyPr wrap="square" rtlCol="0">
            <a:spAutoFit/>
          </a:bodyPr>
          <a:lstStyle/>
          <a:p>
            <a:r>
              <a:rPr lang="en-GB" b="1" dirty="0"/>
              <a:t>Reflective Report Example</a:t>
            </a:r>
            <a:r>
              <a:rPr lang="en-GB" dirty="0"/>
              <a:t>:</a:t>
            </a:r>
          </a:p>
          <a:p>
            <a:r>
              <a:rPr lang="en-GB" b="1" dirty="0"/>
              <a:t>Describe:</a:t>
            </a:r>
            <a:endParaRPr lang="en-GB" dirty="0"/>
          </a:p>
          <a:p>
            <a:r>
              <a:rPr lang="en-GB" dirty="0"/>
              <a:t>I needed to make a decision about … </a:t>
            </a:r>
          </a:p>
          <a:p>
            <a:r>
              <a:rPr lang="en-GB" dirty="0"/>
              <a:t>First of all, I …..</a:t>
            </a:r>
          </a:p>
          <a:p>
            <a:endParaRPr lang="en-GB" dirty="0"/>
          </a:p>
          <a:p>
            <a:r>
              <a:rPr lang="en-GB" dirty="0"/>
              <a:t>I practised identifying arguments in a newspaper article.</a:t>
            </a:r>
          </a:p>
          <a:p>
            <a:r>
              <a:rPr lang="en-GB" dirty="0"/>
              <a:t>At first, I …..</a:t>
            </a:r>
          </a:p>
          <a:p>
            <a:endParaRPr lang="en-GB" dirty="0"/>
          </a:p>
          <a:p>
            <a:r>
              <a:rPr lang="en-GB" b="1" dirty="0"/>
              <a:t>Feelings:</a:t>
            </a:r>
          </a:p>
          <a:p>
            <a:r>
              <a:rPr lang="en-GB" dirty="0"/>
              <a:t>I noticed I felt nervous because…</a:t>
            </a:r>
          </a:p>
          <a:p>
            <a:r>
              <a:rPr lang="en-GB" dirty="0"/>
              <a:t>I felt happy but not </a:t>
            </a:r>
            <a:r>
              <a:rPr lang="en-GB"/>
              <a:t>so confident about </a:t>
            </a:r>
            <a:r>
              <a:rPr lang="en-GB" dirty="0"/>
              <a:t>trying this method for the first time.</a:t>
            </a:r>
          </a:p>
          <a:p>
            <a:endParaRPr lang="en-GB" dirty="0"/>
          </a:p>
          <a:p>
            <a:r>
              <a:rPr lang="en-GB" b="1" dirty="0"/>
              <a:t>Evaluation:</a:t>
            </a:r>
          </a:p>
          <a:p>
            <a:r>
              <a:rPr lang="en-GB" dirty="0"/>
              <a:t>Identifying the contributing arguments went well.  However, I struggled to decide on the overall argument.</a:t>
            </a:r>
          </a:p>
        </p:txBody>
      </p:sp>
      <p:pic>
        <p:nvPicPr>
          <p:cNvPr id="5" name="Audio 4">
            <a:hlinkClick r:id="" action="ppaction://media"/>
            <a:extLst>
              <a:ext uri="{FF2B5EF4-FFF2-40B4-BE49-F238E27FC236}">
                <a16:creationId xmlns:a16="http://schemas.microsoft.com/office/drawing/2014/main" id="{1AB712BF-4AB4-495F-8486-63B98B72B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7191266"/>
      </p:ext>
    </p:extLst>
  </p:cSld>
  <p:clrMapOvr>
    <a:masterClrMapping/>
  </p:clrMapOvr>
  <mc:AlternateContent xmlns:mc="http://schemas.openxmlformats.org/markup-compatibility/2006">
    <mc:Choice xmlns:p14="http://schemas.microsoft.com/office/powerpoint/2010/main" Requires="p14">
      <p:transition spd="slow" p14:dur="2000" advTm="260611"/>
    </mc:Choice>
    <mc:Fallback>
      <p:transition spd="slow" advTm="26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23876" y="923925"/>
            <a:ext cx="10572750" cy="1171575"/>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a:t>
            </a:r>
            <a:r>
              <a:rPr lang="en-GB" dirty="0">
                <a:latin typeface="Calibri" panose="020F0502020204030204" pitchFamily="34" charset="0"/>
                <a:cs typeface="Calibri" panose="020F0502020204030204" pitchFamily="34" charset="0"/>
              </a:rPr>
              <a:t>1 </a:t>
            </a:r>
            <a:r>
              <a:rPr lang="en-GB" dirty="0"/>
              <a:t>Aims</a:t>
            </a:r>
          </a:p>
        </p:txBody>
      </p:sp>
      <p:pic>
        <p:nvPicPr>
          <p:cNvPr id="1026" name="Picture 2" descr="Image result for journal">
            <a:extLst>
              <a:ext uri="{FF2B5EF4-FFF2-40B4-BE49-F238E27FC236}">
                <a16:creationId xmlns:a16="http://schemas.microsoft.com/office/drawing/2014/main" id="{FDD2DBE0-CCAC-4593-A66D-841558348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9" y="971551"/>
            <a:ext cx="3286125"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A9AF77D-0CB9-47CE-9D1C-8AE29BC56DC1}"/>
              </a:ext>
            </a:extLst>
          </p:cNvPr>
          <p:cNvSpPr>
            <a:spLocks noGrp="1"/>
          </p:cNvSpPr>
          <p:nvPr>
            <p:ph type="body" idx="1"/>
          </p:nvPr>
        </p:nvSpPr>
        <p:spPr>
          <a:xfrm>
            <a:off x="161925" y="2438401"/>
            <a:ext cx="11185526" cy="4124324"/>
          </a:xfrm>
        </p:spPr>
        <p:txBody>
          <a:bodyPr/>
          <a:lstStyle/>
          <a:p>
            <a:r>
              <a:rPr lang="en-GB" b="1" dirty="0"/>
              <a:t>What can I do this week?</a:t>
            </a:r>
          </a:p>
          <a:p>
            <a:pPr marL="342900" indent="-342900">
              <a:buFontTx/>
              <a:buChar char="-"/>
            </a:pPr>
            <a:r>
              <a:rPr lang="en-GB" dirty="0"/>
              <a:t>Start making reflective notes in your journal</a:t>
            </a:r>
          </a:p>
          <a:p>
            <a:pPr marL="342900" indent="-342900">
              <a:buFontTx/>
              <a:buChar char="-"/>
            </a:pPr>
            <a:r>
              <a:rPr lang="en-GB" dirty="0"/>
              <a:t>Try out Gibbs’ Reflective Cycle when making your notes</a:t>
            </a:r>
          </a:p>
          <a:p>
            <a:pPr marL="342900" indent="-342900">
              <a:buFontTx/>
              <a:buChar char="-"/>
            </a:pPr>
            <a:endParaRPr lang="en-GB" dirty="0"/>
          </a:p>
          <a:p>
            <a:r>
              <a:rPr lang="en-GB" b="1" dirty="0"/>
              <a:t>What can I reflect on?</a:t>
            </a:r>
          </a:p>
          <a:p>
            <a:pPr marL="342900" indent="-342900">
              <a:buFontTx/>
              <a:buChar char="-"/>
            </a:pPr>
            <a:r>
              <a:rPr lang="en-GB" dirty="0"/>
              <a:t>Choose a focus topic for your reflections</a:t>
            </a:r>
          </a:p>
          <a:p>
            <a:pPr marL="342900" indent="-342900">
              <a:buFontTx/>
              <a:buChar char="-"/>
            </a:pPr>
            <a:r>
              <a:rPr lang="en-GB" dirty="0"/>
              <a:t>E.g. Observe next time you need to make a decision and try to broaden your thinking.</a:t>
            </a:r>
          </a:p>
          <a:p>
            <a:pPr marL="342900" indent="-342900">
              <a:buFontTx/>
              <a:buChar char="-"/>
            </a:pPr>
            <a:r>
              <a:rPr lang="en-GB" dirty="0"/>
              <a:t>E.g. Try identifying overall and contributing arguments when you are reading</a:t>
            </a:r>
          </a:p>
          <a:p>
            <a:pPr marL="342900" indent="-342900">
              <a:buFontTx/>
              <a:buChar char="-"/>
            </a:pPr>
            <a:r>
              <a:rPr lang="en-GB" dirty="0"/>
              <a:t>Keep repeating and developing your process over the coming weeks</a:t>
            </a:r>
          </a:p>
        </p:txBody>
      </p:sp>
      <p:pic>
        <p:nvPicPr>
          <p:cNvPr id="3" name="Audio 2">
            <a:hlinkClick r:id="" action="ppaction://media"/>
            <a:extLst>
              <a:ext uri="{FF2B5EF4-FFF2-40B4-BE49-F238E27FC236}">
                <a16:creationId xmlns:a16="http://schemas.microsoft.com/office/drawing/2014/main" id="{2152DB1F-204D-45B6-B01B-213F7406E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9495358"/>
      </p:ext>
    </p:extLst>
  </p:cSld>
  <p:clrMapOvr>
    <a:masterClrMapping/>
  </p:clrMapOvr>
  <mc:AlternateContent xmlns:mc="http://schemas.openxmlformats.org/markup-compatibility/2006">
    <mc:Choice xmlns:p14="http://schemas.microsoft.com/office/powerpoint/2010/main" Requires="p14">
      <p:transition spd="slow" p14:dur="2000" advTm="184798"/>
    </mc:Choice>
    <mc:Fallback>
      <p:transition spd="slow" advTm="18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dirty="0">
                <a:latin typeface="Calibri" panose="020F0502020204030204" pitchFamily="34" charset="0"/>
                <a:cs typeface="Calibri" panose="020F0502020204030204" pitchFamily="34" charset="0"/>
              </a:rPr>
              <a:t>1 </a:t>
            </a:r>
            <a:r>
              <a:rPr lang="en-GB" dirty="0"/>
              <a:t>Aims</a:t>
            </a:r>
          </a:p>
        </p:txBody>
      </p:sp>
      <p:pic>
        <p:nvPicPr>
          <p:cNvPr id="6146" name="Picture 2">
            <a:extLst>
              <a:ext uri="{FF2B5EF4-FFF2-40B4-BE49-F238E27FC236}">
                <a16:creationId xmlns:a16="http://schemas.microsoft.com/office/drawing/2014/main" id="{5C0F73AF-C87F-471B-80C9-53129CEF8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5" y="1190625"/>
            <a:ext cx="6343650" cy="495597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C92734C-804B-4D3D-9B67-46294641D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4851117"/>
      </p:ext>
    </p:extLst>
  </p:cSld>
  <p:clrMapOvr>
    <a:masterClrMapping/>
  </p:clrMapOvr>
  <mc:AlternateContent xmlns:mc="http://schemas.openxmlformats.org/markup-compatibility/2006">
    <mc:Choice xmlns:p14="http://schemas.microsoft.com/office/powerpoint/2010/main" Requires="p14">
      <p:transition spd="slow" p14:dur="2000" advTm="53178"/>
    </mc:Choice>
    <mc:Fallback>
      <p:transition spd="slow" advTm="5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Review Quiz: Week 2</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57200" y="2200276"/>
            <a:ext cx="10890251" cy="3889376"/>
          </a:xfrm>
        </p:spPr>
        <p:txBody>
          <a:bodyPr/>
          <a:lstStyle/>
          <a:p>
            <a:pPr marL="457200" indent="-457200">
              <a:buAutoNum type="arabicPeriod"/>
            </a:pPr>
            <a:r>
              <a:rPr lang="en-GB" dirty="0">
                <a:latin typeface="Calibri" panose="020F0502020204030204" pitchFamily="34" charset="0"/>
                <a:cs typeface="Calibri" panose="020F0502020204030204" pitchFamily="34" charset="0"/>
              </a:rPr>
              <a:t>Which type of argument gives the author’s position?</a:t>
            </a:r>
          </a:p>
          <a:p>
            <a:pPr marL="457200" indent="-457200">
              <a:buAutoNum type="arabicPeriod"/>
            </a:pPr>
            <a:r>
              <a:rPr lang="en-GB" dirty="0">
                <a:latin typeface="Calibri" panose="020F0502020204030204" pitchFamily="34" charset="0"/>
                <a:cs typeface="Calibri" panose="020F0502020204030204" pitchFamily="34" charset="0"/>
              </a:rPr>
              <a:t>Out of the four questions to identify an argument, which two relate to contributing arguments?</a:t>
            </a:r>
          </a:p>
          <a:p>
            <a:pPr marL="457200" indent="-457200">
              <a:buAutoNum type="arabicPeriod"/>
            </a:pPr>
            <a:r>
              <a:rPr lang="en-GB" dirty="0">
                <a:latin typeface="Calibri" panose="020F0502020204030204" pitchFamily="34" charset="0"/>
                <a:cs typeface="Calibri" panose="020F0502020204030204" pitchFamily="34" charset="0"/>
              </a:rPr>
              <a:t>How can you make your decision making more effective?</a:t>
            </a:r>
          </a:p>
          <a:p>
            <a:pPr marL="457200" indent="-457200">
              <a:buAutoNum type="arabicPeriod"/>
            </a:pPr>
            <a:r>
              <a:rPr lang="en-GB" dirty="0">
                <a:latin typeface="Calibri" panose="020F0502020204030204" pitchFamily="34" charset="0"/>
                <a:cs typeface="Calibri" panose="020F0502020204030204" pitchFamily="34" charset="0"/>
              </a:rPr>
              <a:t>In Gibbs’ (1988) Reflective Cycle, which step comes first?</a:t>
            </a: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095ADFBD-5B56-4D6E-829E-B58746D093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85805917"/>
      </p:ext>
    </p:extLst>
  </p:cSld>
  <p:clrMapOvr>
    <a:masterClrMapping/>
  </p:clrMapOvr>
  <mc:AlternateContent xmlns:mc="http://schemas.openxmlformats.org/markup-compatibility/2006">
    <mc:Choice xmlns:p14="http://schemas.microsoft.com/office/powerpoint/2010/main" Requires="p14">
      <p:transition spd="slow" p14:dur="2000" advTm="149254"/>
    </mc:Choice>
    <mc:Fallback>
      <p:transition spd="slow" advTm="14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Review Quiz: Week 2</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57200" y="2200276"/>
            <a:ext cx="10890251" cy="3889376"/>
          </a:xfrm>
        </p:spPr>
        <p:txBody>
          <a:bodyPr/>
          <a:lstStyle/>
          <a:p>
            <a:pPr marL="457200" indent="-457200">
              <a:buAutoNum type="arabicPeriod"/>
            </a:pPr>
            <a:r>
              <a:rPr lang="en-GB" dirty="0">
                <a:latin typeface="Calibri" panose="020F0502020204030204" pitchFamily="34" charset="0"/>
                <a:cs typeface="Calibri" panose="020F0502020204030204" pitchFamily="34" charset="0"/>
              </a:rPr>
              <a:t>Which type of argument gives the author’s position? </a:t>
            </a:r>
            <a:r>
              <a:rPr lang="en-GB" dirty="0">
                <a:solidFill>
                  <a:srgbClr val="FF0000"/>
                </a:solidFill>
                <a:latin typeface="Calibri" panose="020F0502020204030204" pitchFamily="34" charset="0"/>
                <a:cs typeface="Calibri" panose="020F0502020204030204" pitchFamily="34" charset="0"/>
              </a:rPr>
              <a:t>Overall argument</a:t>
            </a:r>
            <a:endParaRPr lang="en-GB" dirty="0">
              <a:latin typeface="Calibri" panose="020F0502020204030204" pitchFamily="34" charset="0"/>
              <a:cs typeface="Calibri" panose="020F0502020204030204" pitchFamily="34" charset="0"/>
            </a:endParaRPr>
          </a:p>
          <a:p>
            <a:pPr marL="457200" indent="-457200">
              <a:buAutoNum type="arabicPeriod"/>
            </a:pPr>
            <a:r>
              <a:rPr lang="en-GB" dirty="0">
                <a:latin typeface="Calibri" panose="020F0502020204030204" pitchFamily="34" charset="0"/>
                <a:cs typeface="Calibri" panose="020F0502020204030204" pitchFamily="34" charset="0"/>
              </a:rPr>
              <a:t>Out of the four questions to identify an argument, which two relate to contributing arguments? </a:t>
            </a:r>
            <a:r>
              <a:rPr lang="en-GB" dirty="0">
                <a:solidFill>
                  <a:srgbClr val="FF0000"/>
                </a:solidFill>
                <a:latin typeface="Calibri" panose="020F0502020204030204" pitchFamily="34" charset="0"/>
                <a:cs typeface="Calibri" panose="020F0502020204030204" pitchFamily="34" charset="0"/>
              </a:rPr>
              <a:t>What does the author want me to believe or accept? What reasons have they offered to support their position?</a:t>
            </a:r>
            <a:endParaRPr lang="en-GB" dirty="0">
              <a:latin typeface="Calibri" panose="020F0502020204030204" pitchFamily="34" charset="0"/>
              <a:cs typeface="Calibri" panose="020F0502020204030204" pitchFamily="34" charset="0"/>
            </a:endParaRPr>
          </a:p>
          <a:p>
            <a:pPr marL="457200" indent="-457200">
              <a:buAutoNum type="arabicPeriod"/>
            </a:pPr>
            <a:r>
              <a:rPr lang="en-GB" dirty="0">
                <a:latin typeface="Calibri" panose="020F0502020204030204" pitchFamily="34" charset="0"/>
                <a:cs typeface="Calibri" panose="020F0502020204030204" pitchFamily="34" charset="0"/>
              </a:rPr>
              <a:t>How can you make your decision making more effective? </a:t>
            </a:r>
            <a:r>
              <a:rPr lang="en-GB" dirty="0">
                <a:solidFill>
                  <a:srgbClr val="FF0000"/>
                </a:solidFill>
                <a:latin typeface="Calibri" panose="020F0502020204030204" pitchFamily="34" charset="0"/>
                <a:cs typeface="Calibri" panose="020F0502020204030204" pitchFamily="34" charset="0"/>
              </a:rPr>
              <a:t>E.g. broaden your thinking, take a logical, reasoned approach, do some practical research..</a:t>
            </a:r>
            <a:endParaRPr lang="en-GB" dirty="0">
              <a:latin typeface="Calibri" panose="020F0502020204030204" pitchFamily="34" charset="0"/>
              <a:cs typeface="Calibri" panose="020F0502020204030204" pitchFamily="34" charset="0"/>
            </a:endParaRPr>
          </a:p>
          <a:p>
            <a:pPr marL="457200" indent="-457200">
              <a:buAutoNum type="arabicPeriod"/>
            </a:pPr>
            <a:r>
              <a:rPr lang="en-GB" dirty="0">
                <a:latin typeface="Calibri" panose="020F0502020204030204" pitchFamily="34" charset="0"/>
                <a:cs typeface="Calibri" panose="020F0502020204030204" pitchFamily="34" charset="0"/>
              </a:rPr>
              <a:t>In Gibbs’ (1988) Reflective Cycle, which step comes first? </a:t>
            </a:r>
            <a:r>
              <a:rPr lang="en-GB" dirty="0">
                <a:solidFill>
                  <a:srgbClr val="FF0000"/>
                </a:solidFill>
                <a:latin typeface="Calibri" panose="020F0502020204030204" pitchFamily="34" charset="0"/>
                <a:cs typeface="Calibri" panose="020F0502020204030204" pitchFamily="34" charset="0"/>
              </a:rPr>
              <a:t>Description</a:t>
            </a: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539D8981-5E97-4D28-92CF-BEAAAF3CA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9292939"/>
      </p:ext>
    </p:extLst>
  </p:cSld>
  <p:clrMapOvr>
    <a:masterClrMapping/>
  </p:clrMapOvr>
  <mc:AlternateContent xmlns:mc="http://schemas.openxmlformats.org/markup-compatibility/2006">
    <mc:Choice xmlns:p14="http://schemas.microsoft.com/office/powerpoint/2010/main" Requires="p14">
      <p:transition spd="slow" p14:dur="2000" advTm="143521"/>
    </mc:Choice>
    <mc:Fallback>
      <p:transition spd="slow" advTm="14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419100" y="1190626"/>
            <a:ext cx="10928351" cy="1504950"/>
          </a:xfrm>
        </p:spPr>
        <p:txBody>
          <a:bodyPr/>
          <a:lstStyle/>
          <a:p>
            <a:r>
              <a:rPr lang="en-GB" sz="4800" b="0" dirty="0">
                <a:solidFill>
                  <a:schemeClr val="tx1"/>
                </a:solidFill>
              </a:rPr>
              <a:t>Summary</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a:xfrm>
            <a:off x="514350" y="2828925"/>
            <a:ext cx="10833101" cy="3260727"/>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prepared for the Reflective Report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explored Gibbs’s Reflective Cycle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week 2 themes</a:t>
            </a:r>
          </a:p>
          <a:p>
            <a:pPr marR="0" lvl="0" algn="l" defTabSz="914400" rtl="0" eaLnBrk="1" fontAlgn="auto" latinLnBrk="0" hangingPunct="1">
              <a:lnSpc>
                <a:spcPct val="90000"/>
              </a:lnSpc>
              <a:spcBef>
                <a:spcPts val="1000"/>
              </a:spcBef>
              <a:spcAft>
                <a:spcPts val="0"/>
              </a:spcAft>
              <a:buClrTx/>
              <a:buSzTx/>
              <a:tabLst/>
              <a:defRPr/>
            </a:pPr>
            <a:endParaRPr lang="en-GB" sz="2800" dirty="0"/>
          </a:p>
        </p:txBody>
      </p:sp>
      <p:pic>
        <p:nvPicPr>
          <p:cNvPr id="4" name="Audio 3">
            <a:hlinkClick r:id="" action="ppaction://media"/>
            <a:extLst>
              <a:ext uri="{FF2B5EF4-FFF2-40B4-BE49-F238E27FC236}">
                <a16:creationId xmlns:a16="http://schemas.microsoft.com/office/drawing/2014/main" id="{578E0517-4F76-4C2C-AFFC-4106A0D8A3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20010"/>
    </mc:Choice>
    <mc:Fallback>
      <p:transition spd="slow" advTm="2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3 Part 3a</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B712A632-4C24-4EAA-8695-4503B0B383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6595256"/>
      </p:ext>
    </p:extLst>
  </p:cSld>
  <p:clrMapOvr>
    <a:masterClrMapping/>
  </p:clrMapOvr>
  <mc:AlternateContent xmlns:mc="http://schemas.openxmlformats.org/markup-compatibility/2006">
    <mc:Choice xmlns:p14="http://schemas.microsoft.com/office/powerpoint/2010/main" Requires="p14">
      <p:transition spd="slow" p14:dur="2000" advTm="14045"/>
    </mc:Choice>
    <mc:Fallback>
      <p:transition spd="slow" advTm="1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2c</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prepare for the Reflective Report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explore Gibbs’s Reflective Cycle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review week 2 themes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B930B57A-A48F-453F-8228-BBE5DB1BE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mc:Choice xmlns:p14="http://schemas.microsoft.com/office/powerpoint/2010/main" Requires="p14">
      <p:transition spd="slow" p14:dur="2000" advTm="36152"/>
    </mc:Choice>
    <mc:Fallback>
      <p:transition spd="slow" advTm="3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Assessment Schedule</a:t>
            </a:r>
            <a:endParaRPr lang="en-GB" dirty="0"/>
          </a:p>
        </p:txBody>
      </p:sp>
      <p:graphicFrame>
        <p:nvGraphicFramePr>
          <p:cNvPr id="4" name="Table 4">
            <a:extLst>
              <a:ext uri="{FF2B5EF4-FFF2-40B4-BE49-F238E27FC236}">
                <a16:creationId xmlns:a16="http://schemas.microsoft.com/office/drawing/2014/main" id="{24E18C1E-3F2C-4A75-A2EA-3311C610E7D7}"/>
              </a:ext>
            </a:extLst>
          </p:cNvPr>
          <p:cNvGraphicFramePr>
            <a:graphicFrameLocks noGrp="1"/>
          </p:cNvGraphicFramePr>
          <p:nvPr>
            <p:extLst>
              <p:ext uri="{D42A27DB-BD31-4B8C-83A1-F6EECF244321}">
                <p14:modId xmlns:p14="http://schemas.microsoft.com/office/powerpoint/2010/main" val="1631411348"/>
              </p:ext>
            </p:extLst>
          </p:nvPr>
        </p:nvGraphicFramePr>
        <p:xfrm>
          <a:off x="1800225" y="2505075"/>
          <a:ext cx="8359776" cy="3295648"/>
        </p:xfrm>
        <a:graphic>
          <a:graphicData uri="http://schemas.openxmlformats.org/drawingml/2006/table">
            <a:tbl>
              <a:tblPr firstRow="1" bandRow="1">
                <a:tableStyleId>{5C22544A-7EE6-4342-B048-85BDC9FD1C3A}</a:tableStyleId>
              </a:tblPr>
              <a:tblGrid>
                <a:gridCol w="4179888">
                  <a:extLst>
                    <a:ext uri="{9D8B030D-6E8A-4147-A177-3AD203B41FA5}">
                      <a16:colId xmlns:a16="http://schemas.microsoft.com/office/drawing/2014/main" val="500153575"/>
                    </a:ext>
                  </a:extLst>
                </a:gridCol>
                <a:gridCol w="2089944">
                  <a:extLst>
                    <a:ext uri="{9D8B030D-6E8A-4147-A177-3AD203B41FA5}">
                      <a16:colId xmlns:a16="http://schemas.microsoft.com/office/drawing/2014/main" val="1792824318"/>
                    </a:ext>
                  </a:extLst>
                </a:gridCol>
                <a:gridCol w="2089944">
                  <a:extLst>
                    <a:ext uri="{9D8B030D-6E8A-4147-A177-3AD203B41FA5}">
                      <a16:colId xmlns:a16="http://schemas.microsoft.com/office/drawing/2014/main" val="3404900902"/>
                    </a:ext>
                  </a:extLst>
                </a:gridCol>
              </a:tblGrid>
              <a:tr h="823912">
                <a:tc>
                  <a:txBody>
                    <a:bodyPr/>
                    <a:lstStyle/>
                    <a:p>
                      <a:pPr algn="ctr"/>
                      <a:r>
                        <a:rPr lang="en-GB" sz="2400" dirty="0"/>
                        <a:t>Assessment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Week </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Weighting</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4070581157"/>
                  </a:ext>
                </a:extLst>
              </a:tr>
              <a:tr h="823912">
                <a:tc>
                  <a:txBody>
                    <a:bodyPr/>
                    <a:lstStyle/>
                    <a:p>
                      <a:r>
                        <a:rPr lang="en-GB" sz="2000" dirty="0"/>
                        <a:t>Draft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5</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964865262"/>
                  </a:ext>
                </a:extLst>
              </a:tr>
              <a:tr h="823912">
                <a:tc>
                  <a:txBody>
                    <a:bodyPr/>
                    <a:lstStyle/>
                    <a:p>
                      <a:r>
                        <a:rPr lang="en-GB" sz="2000" dirty="0"/>
                        <a:t>Final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40%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079001856"/>
                  </a:ext>
                </a:extLst>
              </a:tr>
              <a:tr h="823912">
                <a:tc>
                  <a:txBody>
                    <a:bodyPr/>
                    <a:lstStyle/>
                    <a:p>
                      <a:r>
                        <a:rPr lang="en-GB" sz="2000" dirty="0"/>
                        <a:t>Final Exam</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13</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2468796227"/>
                  </a:ext>
                </a:extLst>
              </a:tr>
            </a:tbl>
          </a:graphicData>
        </a:graphic>
      </p:graphicFrame>
      <p:pic>
        <p:nvPicPr>
          <p:cNvPr id="3" name="Audio 2">
            <a:hlinkClick r:id="" action="ppaction://media"/>
            <a:extLst>
              <a:ext uri="{FF2B5EF4-FFF2-40B4-BE49-F238E27FC236}">
                <a16:creationId xmlns:a16="http://schemas.microsoft.com/office/drawing/2014/main" id="{D72C9F0A-A6C6-4EFF-8639-96FE38708E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mc:Choice xmlns:p14="http://schemas.microsoft.com/office/powerpoint/2010/main" Requires="p14">
      <p:transition spd="slow" p14:dur="2000" advTm="53330"/>
    </mc:Choice>
    <mc:Fallback>
      <p:transition spd="slow" advTm="5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a:t>
            </a:r>
            <a:r>
              <a:rPr lang="en-GB" dirty="0">
                <a:latin typeface="Calibri" panose="020F0502020204030204" pitchFamily="34" charset="0"/>
                <a:cs typeface="Calibri" panose="020F0502020204030204" pitchFamily="34" charset="0"/>
              </a:rPr>
              <a:t>1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effectLst/>
                <a:uLnTx/>
                <a:uFillTx/>
                <a:latin typeface="Calibri" panose="020F0502020204030204"/>
                <a:ea typeface="+mn-ea"/>
                <a:cs typeface="+mn-cs"/>
              </a:rPr>
              <a:t>Last week’s homework tasks: How can I get started?</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Task 1: e.g. being active in your learning and questioning ideas</a:t>
            </a: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Task 2: research Gibbs’ Reflective Cycle (1988)</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903882E3-22AA-4F25-ACEE-02EF696F4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9765942"/>
      </p:ext>
    </p:extLst>
  </p:cSld>
  <p:clrMapOvr>
    <a:masterClrMapping/>
  </p:clrMapOvr>
  <mc:AlternateContent xmlns:mc="http://schemas.openxmlformats.org/markup-compatibility/2006">
    <mc:Choice xmlns:p14="http://schemas.microsoft.com/office/powerpoint/2010/main" Requires="p14">
      <p:transition spd="slow" p14:dur="2000" advTm="97564"/>
    </mc:Choice>
    <mc:Fallback>
      <p:transition spd="slow" advTm="9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5400" b="0">
                <a:solidFill>
                  <a:schemeClr val="tx1"/>
                </a:solidFill>
                <a:latin typeface="Calibri" panose="020F0502020204030204" pitchFamily="34" charset="0"/>
                <a:cs typeface="Calibri" panose="020F0502020204030204" pitchFamily="34" charset="0"/>
              </a:rPr>
              <a:t>Reflective Report</a:t>
            </a:r>
            <a:r>
              <a:rPr lang="en-GB">
                <a:latin typeface="Calibri" panose="020F0502020204030204" pitchFamily="34" charset="0"/>
                <a:cs typeface="Calibri" panose="020F0502020204030204" pitchFamily="34" charset="0"/>
              </a:rPr>
              <a:t>1 </a:t>
            </a:r>
            <a:r>
              <a:rPr lang="en-GB"/>
              <a:t>Aims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Gibbs’ Reflective Cycle (1988)</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5" name="Picture 6" descr="Image result for gibbs reflective cycle">
            <a:extLst>
              <a:ext uri="{FF2B5EF4-FFF2-40B4-BE49-F238E27FC236}">
                <a16:creationId xmlns:a16="http://schemas.microsoft.com/office/drawing/2014/main" id="{B2B099F2-3740-4F16-9AFB-28CA88E6F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880" y="2261583"/>
            <a:ext cx="4074159"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5D8D54E-CCDF-4CD4-B5AF-2C21FDBD9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4803581"/>
      </p:ext>
    </p:extLst>
  </p:cSld>
  <p:clrMapOvr>
    <a:masterClrMapping/>
  </p:clrMapOvr>
  <mc:AlternateContent xmlns:mc="http://schemas.openxmlformats.org/markup-compatibility/2006">
    <mc:Choice xmlns:p14="http://schemas.microsoft.com/office/powerpoint/2010/main" Requires="p14">
      <p:transition spd="slow" p14:dur="2000" advTm="110305"/>
    </mc:Choice>
    <mc:Fallback>
      <p:transition spd="slow" advTm="1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GB" sz="5400" b="0" dirty="0">
                <a:solidFill>
                  <a:schemeClr val="tx1"/>
                </a:solidFill>
                <a:latin typeface="Calibri" panose="020F0502020204030204" pitchFamily="34" charset="0"/>
                <a:cs typeface="Calibri" panose="020F0502020204030204" pitchFamily="34" charset="0"/>
              </a:rPr>
              <a:t>Reflective Report: </a:t>
            </a:r>
            <a:r>
              <a:rPr lang="en-GB" dirty="0">
                <a:latin typeface="Calibri" panose="020F0502020204030204" pitchFamily="34" charset="0"/>
                <a:cs typeface="Calibri" panose="020F050202020403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Gibbs’ Reflective Cycle (1988)</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57175" y="1724025"/>
            <a:ext cx="11090276" cy="4365627"/>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Match the questions to the activity:</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What were you thinking and feeling?</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If it arose again, what would you do?</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What was good and bad about the experience?</a:t>
            </a:r>
          </a:p>
          <a:p>
            <a:pPr marL="457200" marR="0" lvl="0" indent="-457200" algn="l" defTabSz="914400" rtl="0" eaLnBrk="1" fontAlgn="auto" latinLnBrk="0" hangingPunct="1">
              <a:lnSpc>
                <a:spcPct val="90000"/>
              </a:lnSpc>
              <a:spcBef>
                <a:spcPts val="1000"/>
              </a:spcBef>
              <a:spcAft>
                <a:spcPts val="0"/>
              </a:spcAft>
              <a:buClrTx/>
              <a:buSzTx/>
              <a:buAutoNum type="arabicPeriod" startAt="4"/>
              <a:tabLst/>
              <a:defRPr/>
            </a:pPr>
            <a:r>
              <a:rPr lang="en-GB" dirty="0">
                <a:solidFill>
                  <a:prstClr val="black"/>
                </a:solidFill>
                <a:latin typeface="Calibri" panose="020F0502020204030204"/>
              </a:rPr>
              <a:t>What happened?</a:t>
            </a:r>
          </a:p>
          <a:p>
            <a:pPr marL="457200" marR="0" lvl="0" indent="-457200" algn="l" defTabSz="914400" rtl="0" eaLnBrk="1" fontAlgn="auto" latinLnBrk="0" hangingPunct="1">
              <a:lnSpc>
                <a:spcPct val="90000"/>
              </a:lnSpc>
              <a:spcBef>
                <a:spcPts val="1000"/>
              </a:spcBef>
              <a:spcAft>
                <a:spcPts val="0"/>
              </a:spcAft>
              <a:buClrTx/>
              <a:buSzTx/>
              <a:buAutoNum type="arabicPeriod" startAt="4"/>
              <a:tabLst/>
              <a:defRPr/>
            </a:pPr>
            <a:r>
              <a:rPr lang="en-GB" dirty="0">
                <a:solidFill>
                  <a:prstClr val="black"/>
                </a:solidFill>
                <a:latin typeface="Calibri" panose="020F0502020204030204"/>
              </a:rPr>
              <a:t>What have you learned?</a:t>
            </a:r>
          </a:p>
          <a:p>
            <a:pPr marL="457200" marR="0" lvl="0" indent="-457200" algn="l" defTabSz="914400" rtl="0" eaLnBrk="1" fontAlgn="auto" latinLnBrk="0" hangingPunct="1">
              <a:lnSpc>
                <a:spcPct val="90000"/>
              </a:lnSpc>
              <a:spcBef>
                <a:spcPts val="1000"/>
              </a:spcBef>
              <a:spcAft>
                <a:spcPts val="0"/>
              </a:spcAft>
              <a:buClrTx/>
              <a:buSzTx/>
              <a:buAutoNum type="arabicPeriod" startAt="4"/>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5" name="Picture 6" descr="Image result for gibbs reflective cycle">
            <a:extLst>
              <a:ext uri="{FF2B5EF4-FFF2-40B4-BE49-F238E27FC236}">
                <a16:creationId xmlns:a16="http://schemas.microsoft.com/office/drawing/2014/main" id="{B2B099F2-3740-4F16-9AFB-28CA88E6F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66" y="2133947"/>
            <a:ext cx="4074159"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384C0C3-942D-4E4E-B645-2C8C28617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7580547"/>
      </p:ext>
    </p:extLst>
  </p:cSld>
  <p:clrMapOvr>
    <a:masterClrMapping/>
  </p:clrMapOvr>
  <mc:AlternateContent xmlns:mc="http://schemas.openxmlformats.org/markup-compatibility/2006">
    <mc:Choice xmlns:p14="http://schemas.microsoft.com/office/powerpoint/2010/main" Requires="p14">
      <p:transition spd="slow" p14:dur="2000" advTm="144800"/>
    </mc:Choice>
    <mc:Fallback>
      <p:transition spd="slow" advTm="14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266825"/>
            <a:ext cx="10391775" cy="1238251"/>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br>
              <a:rPr lang="en-GB" sz="5400" b="0" dirty="0">
                <a:solidFill>
                  <a:schemeClr val="tx1"/>
                </a:solidFill>
                <a:latin typeface="Calibri" panose="020F0502020204030204" pitchFamily="34" charset="0"/>
                <a:cs typeface="Calibri" panose="020F0502020204030204" pitchFamily="34" charset="0"/>
              </a:rPr>
            </a:br>
            <a:r>
              <a:rPr lang="en-GB" sz="5400" b="0" dirty="0">
                <a:solidFill>
                  <a:schemeClr val="tx1"/>
                </a:solidFill>
                <a:latin typeface="Calibri" panose="020F0502020204030204" pitchFamily="34" charset="0"/>
                <a:cs typeface="Calibri" panose="020F0502020204030204" pitchFamily="34" charset="0"/>
              </a:rPr>
              <a:t>Reflective Report: </a:t>
            </a:r>
            <a:r>
              <a:rPr lang="en-GB" dirty="0">
                <a:latin typeface="Calibri" panose="020F0502020204030204" pitchFamily="34" charset="0"/>
                <a:cs typeface="Calibri" panose="020F050202020403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Gibbs’ Reflective Cycle (1988)</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57175" y="1895475"/>
            <a:ext cx="11090276" cy="4194177"/>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Match the questions to the activity:</a:t>
            </a: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What happened? </a:t>
            </a:r>
            <a:r>
              <a:rPr kumimoji="0" lang="en-GB" b="0" i="0" u="none" strike="noStrike" kern="1200" cap="none" spc="0" normalizeH="0" baseline="0" noProof="0" dirty="0">
                <a:ln>
                  <a:noFill/>
                </a:ln>
                <a:solidFill>
                  <a:srgbClr val="FF0000"/>
                </a:solidFill>
                <a:effectLst/>
                <a:uLnTx/>
                <a:uFillTx/>
                <a:latin typeface="Calibri" panose="020F0502020204030204"/>
                <a:ea typeface="+mn-ea"/>
                <a:cs typeface="+mn-cs"/>
              </a:rPr>
              <a:t>Description</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What were you thinking and feeling? </a:t>
            </a:r>
            <a:r>
              <a:rPr lang="en-GB" dirty="0">
                <a:solidFill>
                  <a:srgbClr val="FF0000"/>
                </a:solidFill>
                <a:latin typeface="Calibri" panose="020F0502020204030204"/>
              </a:rPr>
              <a:t>Feelings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What was good and bad about the experience?</a:t>
            </a:r>
          </a:p>
          <a:p>
            <a:pPr marR="0" lvl="0" algn="l"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       </a:t>
            </a:r>
            <a:r>
              <a:rPr lang="en-GB" dirty="0">
                <a:solidFill>
                  <a:srgbClr val="FF0000"/>
                </a:solidFill>
                <a:latin typeface="Calibri" panose="020F0502020204030204"/>
              </a:rPr>
              <a:t>Evaluation</a:t>
            </a:r>
            <a:endParaRPr lang="en-GB" dirty="0">
              <a:solidFill>
                <a:prstClr val="black"/>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AutoNum type="arabicPeriod" startAt="4"/>
              <a:tabLst/>
              <a:defRPr/>
            </a:pPr>
            <a:r>
              <a:rPr lang="en-GB" dirty="0">
                <a:solidFill>
                  <a:prstClr val="black"/>
                </a:solidFill>
                <a:latin typeface="Calibri" panose="020F0502020204030204"/>
              </a:rPr>
              <a:t>What have you learned? </a:t>
            </a:r>
            <a:r>
              <a:rPr lang="en-GB" dirty="0">
                <a:solidFill>
                  <a:srgbClr val="FF0000"/>
                </a:solidFill>
                <a:latin typeface="Calibri" panose="020F0502020204030204"/>
              </a:rPr>
              <a:t>Conclusions</a:t>
            </a:r>
            <a:endParaRPr lang="en-GB" dirty="0">
              <a:solidFill>
                <a:prstClr val="black"/>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AutoNum type="arabicPeriod" startAt="4"/>
              <a:tabLst/>
              <a:defRPr/>
            </a:pPr>
            <a:r>
              <a:rPr lang="en-GB" dirty="0">
                <a:solidFill>
                  <a:prstClr val="black"/>
                </a:solidFill>
                <a:latin typeface="Calibri" panose="020F0502020204030204"/>
              </a:rPr>
              <a:t>If it arose again, what would you do? </a:t>
            </a:r>
            <a:r>
              <a:rPr lang="en-GB" dirty="0">
                <a:solidFill>
                  <a:srgbClr val="FF0000"/>
                </a:solidFill>
                <a:latin typeface="Calibri" panose="020F0502020204030204"/>
              </a:rPr>
              <a:t>Action</a:t>
            </a:r>
            <a:endParaRPr lang="en-GB"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5" name="Picture 6" descr="Image result for gibbs reflective cycle">
            <a:extLst>
              <a:ext uri="{FF2B5EF4-FFF2-40B4-BE49-F238E27FC236}">
                <a16:creationId xmlns:a16="http://schemas.microsoft.com/office/drawing/2014/main" id="{B2B099F2-3740-4F16-9AFB-28CA88E6F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66" y="2133947"/>
            <a:ext cx="4074159"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AC2C977-CE1B-4CF5-BCC4-17AAE3712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2911211"/>
      </p:ext>
    </p:extLst>
  </p:cSld>
  <p:clrMapOvr>
    <a:masterClrMapping/>
  </p:clrMapOvr>
  <mc:AlternateContent xmlns:mc="http://schemas.openxmlformats.org/markup-compatibility/2006">
    <mc:Choice xmlns:p14="http://schemas.microsoft.com/office/powerpoint/2010/main" Requires="p14">
      <p:transition spd="slow" p14:dur="2000" advTm="114947"/>
    </mc:Choice>
    <mc:Fallback>
      <p:transition spd="slow" advTm="114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844549" y="1023938"/>
            <a:ext cx="10391775" cy="952500"/>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 – In Brief</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00050" y="2609850"/>
            <a:ext cx="10947401" cy="3962400"/>
          </a:xfrm>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Write a Reflective </a:t>
            </a:r>
            <a:r>
              <a:rPr lang="en-GB" dirty="0">
                <a:latin typeface="Calibri" panose="020F0502020204030204" pitchFamily="34" charset="0"/>
                <a:ea typeface="Calibri" panose="020F0502020204030204" pitchFamily="34" charset="0"/>
                <a:cs typeface="Times New Roman" panose="02020603050405020304" pitchFamily="18" charset="0"/>
              </a:rPr>
              <a:t>R</a:t>
            </a:r>
            <a:r>
              <a:rPr lang="en-GB" dirty="0">
                <a:effectLst/>
                <a:latin typeface="Calibri" panose="020F0502020204030204" pitchFamily="34" charset="0"/>
                <a:ea typeface="Calibri" panose="020F0502020204030204" pitchFamily="34" charset="0"/>
                <a:cs typeface="Times New Roman" panose="02020603050405020304" pitchFamily="18" charset="0"/>
              </a:rPr>
              <a:t>eport on using Critical Thinking (1000 words).</a:t>
            </a: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The report can include topics such as</a:t>
            </a:r>
          </a:p>
          <a:p>
            <a:pPr marL="342900" lvl="0" indent="-342900">
              <a:lnSpc>
                <a:spcPct val="107000"/>
              </a:lnSpc>
              <a:buFont typeface="Wingdings" panose="05000000000000000000" pitchFamily="2"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using Critical Thinking in daily life</a:t>
            </a:r>
          </a:p>
          <a:p>
            <a:pPr marL="342900" lvl="0" indent="-342900">
              <a:lnSpc>
                <a:spcPct val="107000"/>
              </a:lnSpc>
              <a:buFont typeface="Wingdings" panose="05000000000000000000" pitchFamily="2"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integrating Critical Thinking into your research process</a:t>
            </a:r>
          </a:p>
          <a:p>
            <a:pPr marL="342900" lvl="0" indent="-342900">
              <a:lnSpc>
                <a:spcPct val="107000"/>
              </a:lnSpc>
              <a:spcAft>
                <a:spcPts val="800"/>
              </a:spcAft>
              <a:buFont typeface="Wingdings" panose="05000000000000000000" pitchFamily="2"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applying Critical Thinking as a basis for self-development as a university student</a:t>
            </a:r>
          </a:p>
          <a:p>
            <a:pPr algn="ctr" fontAlgn="auto">
              <a:lnSpc>
                <a:spcPct val="90000"/>
              </a:lnSpc>
              <a:spcBef>
                <a:spcPts val="1000"/>
              </a:spcBef>
              <a:spcAft>
                <a:spcPts val="0"/>
              </a:spcAft>
              <a:buClrTx/>
              <a:buSzTx/>
              <a:defRPr/>
            </a:pPr>
            <a:r>
              <a:rPr lang="en-AU" sz="2000" dirty="0">
                <a:solidFill>
                  <a:srgbClr val="000000"/>
                </a:solidFill>
                <a:effectLst/>
                <a:latin typeface="Calibri" panose="020F0502020204030204" pitchFamily="34" charset="0"/>
                <a:ea typeface="Calibri" panose="020F0502020204030204" pitchFamily="34" charset="0"/>
              </a:rPr>
              <a:t>It is important to include your own personal reflections based on applying critical thinking.  This may involve describing steps that you have taken, followed by analysing and evaluating them.  </a:t>
            </a:r>
            <a:endParaRPr lang="en-GB" sz="2000" dirty="0">
              <a:solidFill>
                <a:srgbClr val="000000"/>
              </a:solidFill>
              <a:effectLst/>
              <a:latin typeface="Calibri" panose="020F0502020204030204" pitchFamily="34" charset="0"/>
              <a:ea typeface="Calibri" panose="020F0502020204030204" pitchFamily="34" charset="0"/>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Three Ideas for Implementing Learner Reflection">
            <a:extLst>
              <a:ext uri="{FF2B5EF4-FFF2-40B4-BE49-F238E27FC236}">
                <a16:creationId xmlns:a16="http://schemas.microsoft.com/office/drawing/2014/main" id="{301A5A48-8D3A-4033-BD80-0AF121055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224" y="876300"/>
            <a:ext cx="29337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53DDFEA-953D-4E48-A2D4-F625D4920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4345774"/>
      </p:ext>
    </p:extLst>
  </p:cSld>
  <p:clrMapOvr>
    <a:masterClrMapping/>
  </p:clrMapOvr>
  <mc:AlternateContent xmlns:mc="http://schemas.openxmlformats.org/markup-compatibility/2006">
    <mc:Choice xmlns:p14="http://schemas.microsoft.com/office/powerpoint/2010/main" Requires="p14">
      <p:transition spd="slow" p14:dur="2000" advTm="93350"/>
    </mc:Choice>
    <mc:Fallback>
      <p:transition spd="slow" advTm="9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5400" b="0" dirty="0">
                <a:solidFill>
                  <a:schemeClr val="tx1"/>
                </a:solidFill>
                <a:latin typeface="Calibri" panose="020F0502020204030204" pitchFamily="34" charset="0"/>
                <a:cs typeface="Calibri" panose="020F0502020204030204" pitchFamily="34" charset="0"/>
              </a:rPr>
              <a:t>Reflective Report </a:t>
            </a:r>
            <a:r>
              <a:rPr lang="en-GB" sz="5400" b="0" dirty="0" err="1">
                <a:solidFill>
                  <a:schemeClr val="tx1"/>
                </a:solidFill>
                <a:latin typeface="Calibri" panose="020F0502020204030204" pitchFamily="34" charset="0"/>
                <a:cs typeface="Calibri" panose="020F0502020204030204" pitchFamily="34" charset="0"/>
              </a:rPr>
              <a:t>Toolkit</a:t>
            </a:r>
            <a:r>
              <a:rPr lang="en-GB" dirty="0" err="1"/>
              <a:t>Ais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effectLst/>
                <a:uLnTx/>
                <a:uFillTx/>
                <a:latin typeface="Calibri" panose="020F0502020204030204"/>
                <a:ea typeface="+mn-ea"/>
                <a:cs typeface="+mn-cs"/>
              </a:rPr>
              <a:t>Keeping a reflective journal</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2800" dirty="0">
                <a:latin typeface="Calibri" panose="020F0502020204030204"/>
              </a:rPr>
              <a:t>a simple notebook that </a:t>
            </a:r>
          </a:p>
          <a:p>
            <a:pPr marR="0" lvl="0" algn="l" defTabSz="914400" rtl="0" eaLnBrk="1" fontAlgn="auto" latinLnBrk="0" hangingPunct="1">
              <a:lnSpc>
                <a:spcPct val="90000"/>
              </a:lnSpc>
              <a:spcBef>
                <a:spcPts val="1000"/>
              </a:spcBef>
              <a:spcAft>
                <a:spcPts val="0"/>
              </a:spcAft>
              <a:buClrTx/>
              <a:buSzTx/>
              <a:tabLst/>
              <a:defRPr/>
            </a:pPr>
            <a:r>
              <a:rPr lang="en-GB" sz="2800" dirty="0">
                <a:latin typeface="Calibri" panose="020F0502020204030204"/>
              </a:rPr>
              <a:t>      you can carry with you</a:t>
            </a: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1026" name="Picture 2" descr="Image result for journal">
            <a:extLst>
              <a:ext uri="{FF2B5EF4-FFF2-40B4-BE49-F238E27FC236}">
                <a16:creationId xmlns:a16="http://schemas.microsoft.com/office/drawing/2014/main" id="{FDD2DBE0-CCAC-4593-A66D-841558348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2762250"/>
            <a:ext cx="32861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E38B737-BD2B-499D-A305-B143CF5F2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7088403"/>
      </p:ext>
    </p:extLst>
  </p:cSld>
  <p:clrMapOvr>
    <a:masterClrMapping/>
  </p:clrMapOvr>
  <mc:AlternateContent xmlns:mc="http://schemas.openxmlformats.org/markup-compatibility/2006">
    <mc:Choice xmlns:p14="http://schemas.microsoft.com/office/powerpoint/2010/main" Requires="p14">
      <p:transition spd="slow" p14:dur="2000" advTm="119456"/>
    </mc:Choice>
    <mc:Fallback>
      <p:transition spd="slow" advTm="11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895</Words>
  <Application>Microsoft Office PowerPoint</Application>
  <PresentationFormat>Widescreen</PresentationFormat>
  <Paragraphs>124</Paragraphs>
  <Slides>17</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Wingdings</vt:lpstr>
      <vt:lpstr>1_HI-Lecture Template-2005</vt:lpstr>
      <vt:lpstr>UF05-Critical Thinking</vt:lpstr>
      <vt:lpstr>Aims: Lecture 2ceek 1 Aims</vt:lpstr>
      <vt:lpstr>Assessment Schedule</vt:lpstr>
      <vt:lpstr>Reflective Report1 Aims</vt:lpstr>
      <vt:lpstr>Reflective Report1 Aims</vt:lpstr>
      <vt:lpstr>Reflective Report:  Gibbs’ Reflective Cycle (1988) Aims</vt:lpstr>
      <vt:lpstr> Reflective Report:  Gibbs’ Reflective Cycle (1988) Aims</vt:lpstr>
      <vt:lpstr>Reflective Report – In Brief Aims</vt:lpstr>
      <vt:lpstr>Reflective Report ToolkitAis</vt:lpstr>
      <vt:lpstr> Reflective Report:  Gibbs’ Reflective Cycle (1988) Aims</vt:lpstr>
      <vt:lpstr> Gibbs’ Reflective Cycle (1988) Practical Application Aims</vt:lpstr>
      <vt:lpstr>Reflective Report1 Aims</vt:lpstr>
      <vt:lpstr>1 Aims</vt:lpstr>
      <vt:lpstr>Review Quiz: Week 2</vt:lpstr>
      <vt:lpstr>Review Quiz: Week 2</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UF05-Critical Thinking</dc:title>
  <dc:creator>Grace Gyatso</dc:creator>
  <cp:lastModifiedBy>Grace Gyatso</cp:lastModifiedBy>
  <cp:revision>31</cp:revision>
  <dcterms:created xsi:type="dcterms:W3CDTF">2020-10-12T08:56:44Z</dcterms:created>
  <dcterms:modified xsi:type="dcterms:W3CDTF">2020-10-16T11:02:50Z</dcterms:modified>
</cp:coreProperties>
</file>