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53" r:id="rId2"/>
    <p:sldId id="452" r:id="rId3"/>
    <p:sldId id="469" r:id="rId4"/>
    <p:sldId id="483" r:id="rId5"/>
    <p:sldId id="477" r:id="rId6"/>
    <p:sldId id="488" r:id="rId7"/>
    <p:sldId id="478" r:id="rId8"/>
    <p:sldId id="479" r:id="rId9"/>
    <p:sldId id="489" r:id="rId10"/>
    <p:sldId id="494" r:id="rId11"/>
    <p:sldId id="495" r:id="rId12"/>
    <p:sldId id="496" r:id="rId13"/>
    <p:sldId id="498" r:id="rId14"/>
    <p:sldId id="497" r:id="rId15"/>
    <p:sldId id="475" r:id="rId16"/>
    <p:sldId id="484" r:id="rId17"/>
    <p:sldId id="481" r:id="rId18"/>
    <p:sldId id="485" r:id="rId19"/>
    <p:sldId id="486" r:id="rId20"/>
    <p:sldId id="487" r:id="rId21"/>
    <p:sldId id="499" r:id="rId22"/>
    <p:sldId id="482" r:id="rId23"/>
    <p:sldId id="46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varScale="1">
        <p:scale>
          <a:sx n="67" d="100"/>
          <a:sy n="67" d="100"/>
        </p:scale>
        <p:origin x="63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2705" y="-297"/>
            <a:ext cx="16257409" cy="6858594"/>
          </a:xfrm>
          <a:prstGeom prst="rect">
            <a:avLst/>
          </a:prstGeom>
        </p:spPr>
      </p:pic>
      <p:sp>
        <p:nvSpPr>
          <p:cNvPr id="66562" name="Rectangle 2"/>
          <p:cNvSpPr>
            <a:spLocks noGrp="1" noChangeArrowheads="1"/>
          </p:cNvSpPr>
          <p:nvPr>
            <p:ph type="subTitle" idx="1"/>
          </p:nvPr>
        </p:nvSpPr>
        <p:spPr>
          <a:xfrm>
            <a:off x="912779" y="3138562"/>
            <a:ext cx="9215967" cy="866502"/>
          </a:xfrm>
        </p:spPr>
        <p:txBody>
          <a:bodyPr/>
          <a:lstStyle>
            <a:lvl1pPr marL="0" indent="0" algn="l">
              <a:buFont typeface="Wingdings" panose="05000000000000000000" pitchFamily="2" charset="2"/>
              <a:buNone/>
              <a:defRPr>
                <a:solidFill>
                  <a:schemeClr val="tx1"/>
                </a:solidFill>
              </a:defRPr>
            </a:lvl1pPr>
          </a:lstStyle>
          <a:p>
            <a:pPr lvl="0"/>
            <a:r>
              <a:rPr lang="en-US" altLang="en-US" noProof="0"/>
              <a:t>Click to edit Master subtitle style</a:t>
            </a:r>
            <a:endParaRPr lang="en-AU" altLang="en-US" noProof="0" dirty="0"/>
          </a:p>
        </p:txBody>
      </p:sp>
      <p:sp>
        <p:nvSpPr>
          <p:cNvPr id="66563" name="Rectangle 3"/>
          <p:cNvSpPr>
            <a:spLocks noGrp="1" noChangeArrowheads="1"/>
          </p:cNvSpPr>
          <p:nvPr>
            <p:ph type="ctrTitle" hasCustomPrompt="1"/>
          </p:nvPr>
        </p:nvSpPr>
        <p:spPr>
          <a:xfrm>
            <a:off x="815414" y="1557190"/>
            <a:ext cx="9410700" cy="1366838"/>
          </a:xfrm>
          <a:prstGeom prst="rect">
            <a:avLst/>
          </a:prstGeom>
        </p:spPr>
        <p:txBody>
          <a:bodyPr/>
          <a:lstStyle>
            <a:lvl1pPr algn="l">
              <a:defRPr>
                <a:solidFill>
                  <a:srgbClr val="AF240D"/>
                </a:solidFill>
              </a:defRPr>
            </a:lvl1pPr>
          </a:lstStyle>
          <a:p>
            <a:pPr lvl="0"/>
            <a:r>
              <a:rPr lang="en-AU" altLang="en-US" noProof="0" dirty="0"/>
              <a:t>Lecture #: Part #</a:t>
            </a:r>
          </a:p>
        </p:txBody>
      </p:sp>
      <p:pic>
        <p:nvPicPr>
          <p:cNvPr id="13" name="Picture 12"/>
          <p:cNvPicPr/>
          <p:nvPr/>
        </p:nvPicPr>
        <p:blipFill>
          <a:blip r:embed="rId3"/>
          <a:stretch>
            <a:fillRect/>
          </a:stretch>
        </p:blipFill>
        <p:spPr>
          <a:xfrm>
            <a:off x="3599723" y="15148"/>
            <a:ext cx="4588933" cy="1270000"/>
          </a:xfrm>
          <a:prstGeom prst="rect">
            <a:avLst/>
          </a:prstGeom>
        </p:spPr>
      </p:pic>
    </p:spTree>
    <p:extLst>
      <p:ext uri="{BB962C8B-B14F-4D97-AF65-F5344CB8AC3E}">
        <p14:creationId xmlns:p14="http://schemas.microsoft.com/office/powerpoint/2010/main" val="3563116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27648" y="116633"/>
            <a:ext cx="10515600" cy="615603"/>
          </a:xfrm>
        </p:spPr>
        <p:txBody>
          <a:bodyPr/>
          <a:lstStyle/>
          <a:p>
            <a:r>
              <a:rPr lang="en-US"/>
              <a:t>Click to edit Master title style</a:t>
            </a:r>
            <a:endParaRPr lang="en-AU" dirty="0"/>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410262719"/>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00269"/>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BD9E5728-6E9B-4D6D-8A4F-24BB8B9AA6EF}"/>
              </a:ext>
            </a:extLst>
          </p:cNvPr>
          <p:cNvPicPr>
            <a:picLocks noChangeAspect="1"/>
          </p:cNvPicPr>
          <p:nvPr/>
        </p:nvPicPr>
        <p:blipFill rotWithShape="1">
          <a:blip r:embed="rId2">
            <a:extLst>
              <a:ext uri="{28A0092B-C50C-407E-A947-70E740481C1C}">
                <a14:useLocalDpi xmlns:a14="http://schemas.microsoft.com/office/drawing/2010/main" val="0"/>
              </a:ext>
            </a:extLst>
          </a:blip>
          <a:srcRect r="13421"/>
          <a:stretch/>
        </p:blipFill>
        <p:spPr bwMode="auto">
          <a:xfrm>
            <a:off x="-992" y="1"/>
            <a:ext cx="12241675" cy="6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hasCustomPrompt="1"/>
          </p:nvPr>
        </p:nvSpPr>
        <p:spPr>
          <a:xfrm>
            <a:off x="2831638" y="120161"/>
            <a:ext cx="9555421" cy="528731"/>
          </a:xfrm>
          <a:prstGeom prst="rect">
            <a:avLst/>
          </a:prstGeom>
        </p:spPr>
        <p:txBody>
          <a:bodyPr/>
          <a:lstStyle>
            <a:lvl1pPr>
              <a:defRPr/>
            </a:lvl1pPr>
          </a:lstStyle>
          <a:p>
            <a:r>
              <a:rPr lang="en-US" dirty="0"/>
              <a:t>Learning Objectives</a:t>
            </a:r>
            <a:endParaRPr lang="en-AU" dirty="0"/>
          </a:p>
        </p:txBody>
      </p:sp>
      <p:sp>
        <p:nvSpPr>
          <p:cNvPr id="39" name="Text Placeholder 38"/>
          <p:cNvSpPr>
            <a:spLocks noGrp="1"/>
          </p:cNvSpPr>
          <p:nvPr>
            <p:ph type="body" sz="quarter" idx="10"/>
          </p:nvPr>
        </p:nvSpPr>
        <p:spPr>
          <a:xfrm>
            <a:off x="1199456" y="1556793"/>
            <a:ext cx="10273208" cy="37451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40" name="Picture 39"/>
          <p:cNvPicPr/>
          <p:nvPr/>
        </p:nvPicPr>
        <p:blipFill>
          <a:blip r:embed="rId3"/>
          <a:stretch>
            <a:fillRect/>
          </a:stretch>
        </p:blipFill>
        <p:spPr>
          <a:xfrm>
            <a:off x="95505" y="103988"/>
            <a:ext cx="2207903" cy="440915"/>
          </a:xfrm>
          <a:prstGeom prst="rect">
            <a:avLst/>
          </a:prstGeom>
        </p:spPr>
      </p:pic>
    </p:spTree>
    <p:extLst>
      <p:ext uri="{BB962C8B-B14F-4D97-AF65-F5344CB8AC3E}">
        <p14:creationId xmlns:p14="http://schemas.microsoft.com/office/powerpoint/2010/main" val="332201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345876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4417" y="1628776"/>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212417" y="1628776"/>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p:cNvSpPr>
            <a:spLocks noGrp="1"/>
          </p:cNvSpPr>
          <p:nvPr>
            <p:ph type="title"/>
          </p:nvPr>
        </p:nvSpPr>
        <p:spPr>
          <a:xfrm>
            <a:off x="3023659" y="116633"/>
            <a:ext cx="9168341" cy="576064"/>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3908163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p:cNvSpPr>
            <a:spLocks noGrp="1"/>
          </p:cNvSpPr>
          <p:nvPr>
            <p:ph type="title"/>
          </p:nvPr>
        </p:nvSpPr>
        <p:spPr>
          <a:xfrm>
            <a:off x="2927648" y="122768"/>
            <a:ext cx="9313035" cy="497921"/>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3470646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927648" y="22756"/>
            <a:ext cx="8928992" cy="741949"/>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783290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831637" y="116633"/>
            <a:ext cx="8928992" cy="576064"/>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1843068606"/>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22551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836712"/>
            <a:ext cx="3932767" cy="1220688"/>
          </a:xfrm>
          <a:prstGeom prst="rect">
            <a:avLst/>
          </a:prstGeom>
        </p:spPr>
        <p:txBody>
          <a:bodyPr anchor="b"/>
          <a:lstStyle>
            <a:lvl1pPr>
              <a:defRPr sz="3200"/>
            </a:lvl1pPr>
          </a:lstStyle>
          <a:p>
            <a:r>
              <a:rPr lang="en-US"/>
              <a:t>Click to edit Master title style</a:t>
            </a:r>
            <a:endParaRPr lang="en-AU" dirty="0"/>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93488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7E4E607-382A-4D99-9C15-CD37FE06CA77}"/>
              </a:ext>
            </a:extLst>
          </p:cNvPr>
          <p:cNvSpPr>
            <a:spLocks noGrp="1" noChangeArrowheads="1"/>
          </p:cNvSpPr>
          <p:nvPr>
            <p:ph type="body" idx="1"/>
          </p:nvPr>
        </p:nvSpPr>
        <p:spPr bwMode="auto">
          <a:xfrm>
            <a:off x="624417" y="162877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1032" name="Text Box 8">
            <a:extLst>
              <a:ext uri="{FF2B5EF4-FFF2-40B4-BE49-F238E27FC236}">
                <a16:creationId xmlns:a16="http://schemas.microsoft.com/office/drawing/2014/main" id="{71C433EB-0A73-4263-A414-3A7F92D0E92A}"/>
              </a:ext>
            </a:extLst>
          </p:cNvPr>
          <p:cNvSpPr txBox="1">
            <a:spLocks noChangeArrowheads="1"/>
          </p:cNvSpPr>
          <p:nvPr/>
        </p:nvSpPr>
        <p:spPr bwMode="auto">
          <a:xfrm>
            <a:off x="10033001" y="6442076"/>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000">
              <a:latin typeface="Tahoma" panose="020B0604030504040204" pitchFamily="34" charset="0"/>
            </a:endParaRPr>
          </a:p>
        </p:txBody>
      </p:sp>
      <p:sp>
        <p:nvSpPr>
          <p:cNvPr id="1033" name="Text Box 9">
            <a:extLst>
              <a:ext uri="{FF2B5EF4-FFF2-40B4-BE49-F238E27FC236}">
                <a16:creationId xmlns:a16="http://schemas.microsoft.com/office/drawing/2014/main" id="{4E8C8F8B-1CF0-4372-9950-36A3D5B8DD54}"/>
              </a:ext>
            </a:extLst>
          </p:cNvPr>
          <p:cNvSpPr txBox="1">
            <a:spLocks noChangeArrowheads="1"/>
          </p:cNvSpPr>
          <p:nvPr/>
        </p:nvSpPr>
        <p:spPr bwMode="auto">
          <a:xfrm>
            <a:off x="10033001" y="6381750"/>
            <a:ext cx="16319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dirty="0">
                <a:latin typeface="Tahoma" panose="020B0604030504040204" pitchFamily="34" charset="0"/>
              </a:rPr>
              <a:t>Holmes Institute Pathways</a:t>
            </a:r>
          </a:p>
        </p:txBody>
      </p:sp>
      <p:pic>
        <p:nvPicPr>
          <p:cNvPr id="10" name="Picture 8">
            <a:extLst>
              <a:ext uri="{FF2B5EF4-FFF2-40B4-BE49-F238E27FC236}">
                <a16:creationId xmlns:a16="http://schemas.microsoft.com/office/drawing/2014/main" id="{BD9E5728-6E9B-4D6D-8A4F-24BB8B9AA6EF}"/>
              </a:ext>
            </a:extLst>
          </p:cNvPr>
          <p:cNvPicPr>
            <a:picLocks noChangeAspect="1"/>
          </p:cNvPicPr>
          <p:nvPr/>
        </p:nvPicPr>
        <p:blipFill rotWithShape="1">
          <a:blip r:embed="rId13">
            <a:extLst>
              <a:ext uri="{28A0092B-C50C-407E-A947-70E740481C1C}">
                <a14:useLocalDpi xmlns:a14="http://schemas.microsoft.com/office/drawing/2010/main" val="0"/>
              </a:ext>
            </a:extLst>
          </a:blip>
          <a:srcRect r="13421"/>
          <a:stretch/>
        </p:blipFill>
        <p:spPr bwMode="auto">
          <a:xfrm>
            <a:off x="-992" y="1"/>
            <a:ext cx="12241675" cy="6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p:nvPr/>
        </p:nvPicPr>
        <p:blipFill>
          <a:blip r:embed="rId14"/>
          <a:stretch>
            <a:fillRect/>
          </a:stretch>
        </p:blipFill>
        <p:spPr>
          <a:xfrm>
            <a:off x="95505" y="103988"/>
            <a:ext cx="2207903" cy="440915"/>
          </a:xfrm>
          <a:prstGeom prst="rect">
            <a:avLst/>
          </a:prstGeom>
        </p:spPr>
      </p:pic>
      <p:sp>
        <p:nvSpPr>
          <p:cNvPr id="7" name="Text Box 7">
            <a:extLst>
              <a:ext uri="{FF2B5EF4-FFF2-40B4-BE49-F238E27FC236}">
                <a16:creationId xmlns:a16="http://schemas.microsoft.com/office/drawing/2014/main" id="{E5546781-2D24-4626-AC44-3BF7F711653A}"/>
              </a:ext>
            </a:extLst>
          </p:cNvPr>
          <p:cNvSpPr txBox="1">
            <a:spLocks noChangeArrowheads="1"/>
          </p:cNvSpPr>
          <p:nvPr/>
        </p:nvSpPr>
        <p:spPr bwMode="auto">
          <a:xfrm>
            <a:off x="527051" y="6453189"/>
            <a:ext cx="336126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a:solidFill>
                  <a:schemeClr val="bg1"/>
                </a:solidFill>
                <a:latin typeface="Tahoma" panose="020B0604030504040204" pitchFamily="34" charset="0"/>
              </a:rPr>
              <a:t>Applied Business Statistics for Managers</a:t>
            </a:r>
          </a:p>
        </p:txBody>
      </p:sp>
      <p:sp>
        <p:nvSpPr>
          <p:cNvPr id="8" name="Text Box 8">
            <a:extLst>
              <a:ext uri="{FF2B5EF4-FFF2-40B4-BE49-F238E27FC236}">
                <a16:creationId xmlns:a16="http://schemas.microsoft.com/office/drawing/2014/main" id="{71C433EB-0A73-4263-A414-3A7F92D0E92A}"/>
              </a:ext>
            </a:extLst>
          </p:cNvPr>
          <p:cNvSpPr txBox="1">
            <a:spLocks noChangeArrowheads="1"/>
          </p:cNvSpPr>
          <p:nvPr/>
        </p:nvSpPr>
        <p:spPr bwMode="auto">
          <a:xfrm>
            <a:off x="10033001" y="6442076"/>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000">
              <a:latin typeface="Tahoma" panose="020B0604030504040204" pitchFamily="34" charset="0"/>
            </a:endParaRPr>
          </a:p>
        </p:txBody>
      </p:sp>
      <p:sp>
        <p:nvSpPr>
          <p:cNvPr id="9" name="Text Box 9">
            <a:extLst>
              <a:ext uri="{FF2B5EF4-FFF2-40B4-BE49-F238E27FC236}">
                <a16:creationId xmlns:a16="http://schemas.microsoft.com/office/drawing/2014/main" id="{4E8C8F8B-1CF0-4372-9950-36A3D5B8DD54}"/>
              </a:ext>
            </a:extLst>
          </p:cNvPr>
          <p:cNvSpPr txBox="1">
            <a:spLocks noChangeArrowheads="1"/>
          </p:cNvSpPr>
          <p:nvPr/>
        </p:nvSpPr>
        <p:spPr bwMode="auto">
          <a:xfrm>
            <a:off x="10033001" y="6381751"/>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a:latin typeface="Tahoma" panose="020B0604030504040204" pitchFamily="34" charset="0"/>
              </a:rPr>
              <a:t>Holmes Institute</a:t>
            </a:r>
          </a:p>
        </p:txBody>
      </p:sp>
      <p:sp>
        <p:nvSpPr>
          <p:cNvPr id="13" name="Text Box 8">
            <a:extLst>
              <a:ext uri="{FF2B5EF4-FFF2-40B4-BE49-F238E27FC236}">
                <a16:creationId xmlns:a16="http://schemas.microsoft.com/office/drawing/2014/main" id="{71C433EB-0A73-4263-A414-3A7F92D0E92A}"/>
              </a:ext>
            </a:extLst>
          </p:cNvPr>
          <p:cNvSpPr txBox="1">
            <a:spLocks noChangeArrowheads="1"/>
          </p:cNvSpPr>
          <p:nvPr/>
        </p:nvSpPr>
        <p:spPr bwMode="auto">
          <a:xfrm>
            <a:off x="10033001" y="6442076"/>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000">
              <a:latin typeface="Tahoma" panose="020B0604030504040204" pitchFamily="34" charset="0"/>
            </a:endParaRPr>
          </a:p>
        </p:txBody>
      </p:sp>
      <p:sp>
        <p:nvSpPr>
          <p:cNvPr id="14" name="Text Box 9">
            <a:extLst>
              <a:ext uri="{FF2B5EF4-FFF2-40B4-BE49-F238E27FC236}">
                <a16:creationId xmlns:a16="http://schemas.microsoft.com/office/drawing/2014/main" id="{4E8C8F8B-1CF0-4372-9950-36A3D5B8DD54}"/>
              </a:ext>
            </a:extLst>
          </p:cNvPr>
          <p:cNvSpPr txBox="1">
            <a:spLocks noChangeArrowheads="1"/>
          </p:cNvSpPr>
          <p:nvPr/>
        </p:nvSpPr>
        <p:spPr bwMode="auto">
          <a:xfrm>
            <a:off x="10033001" y="6381751"/>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a:latin typeface="Tahoma" panose="020B0604030504040204" pitchFamily="34" charset="0"/>
              </a:rPr>
              <a:t>Holmes Institute</a:t>
            </a:r>
          </a:p>
        </p:txBody>
      </p:sp>
    </p:spTree>
    <p:extLst>
      <p:ext uri="{BB962C8B-B14F-4D97-AF65-F5344CB8AC3E}">
        <p14:creationId xmlns:p14="http://schemas.microsoft.com/office/powerpoint/2010/main" val="33246082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1" fontAlgn="base" hangingPunct="1">
        <a:spcBef>
          <a:spcPct val="0"/>
        </a:spcBef>
        <a:spcAft>
          <a:spcPct val="0"/>
        </a:spcAft>
        <a:defRPr sz="3200" b="1" kern="1200">
          <a:solidFill>
            <a:schemeClr val="bg1"/>
          </a:solidFill>
          <a:latin typeface="+mj-lt"/>
          <a:ea typeface="+mj-ea"/>
          <a:cs typeface="+mj-cs"/>
        </a:defRPr>
      </a:lvl1pPr>
      <a:lvl2pPr algn="l" rtl="0" eaLnBrk="1" fontAlgn="base" hangingPunct="1">
        <a:spcBef>
          <a:spcPct val="0"/>
        </a:spcBef>
        <a:spcAft>
          <a:spcPct val="0"/>
        </a:spcAft>
        <a:defRPr sz="3200" b="1">
          <a:solidFill>
            <a:schemeClr val="bg1"/>
          </a:solidFill>
          <a:latin typeface="Arial" panose="020B0604020202020204" pitchFamily="34" charset="0"/>
        </a:defRPr>
      </a:lvl2pPr>
      <a:lvl3pPr algn="l" rtl="0" eaLnBrk="1" fontAlgn="base" hangingPunct="1">
        <a:spcBef>
          <a:spcPct val="0"/>
        </a:spcBef>
        <a:spcAft>
          <a:spcPct val="0"/>
        </a:spcAft>
        <a:defRPr sz="3200" b="1">
          <a:solidFill>
            <a:schemeClr val="bg1"/>
          </a:solidFill>
          <a:latin typeface="Arial" panose="020B0604020202020204" pitchFamily="34" charset="0"/>
        </a:defRPr>
      </a:lvl3pPr>
      <a:lvl4pPr algn="l" rtl="0" eaLnBrk="1" fontAlgn="base" hangingPunct="1">
        <a:spcBef>
          <a:spcPct val="0"/>
        </a:spcBef>
        <a:spcAft>
          <a:spcPct val="0"/>
        </a:spcAft>
        <a:defRPr sz="3200" b="1">
          <a:solidFill>
            <a:schemeClr val="bg1"/>
          </a:solidFill>
          <a:latin typeface="Arial" panose="020B0604020202020204" pitchFamily="34" charset="0"/>
        </a:defRPr>
      </a:lvl4pPr>
      <a:lvl5pPr algn="l" rtl="0" eaLnBrk="1" fontAlgn="base" hangingPunct="1">
        <a:spcBef>
          <a:spcPct val="0"/>
        </a:spcBef>
        <a:spcAft>
          <a:spcPct val="0"/>
        </a:spcAft>
        <a:defRPr sz="3200" b="1">
          <a:solidFill>
            <a:schemeClr val="bg1"/>
          </a:solidFill>
          <a:latin typeface="Arial" panose="020B0604020202020204" pitchFamily="34" charset="0"/>
        </a:defRPr>
      </a:lvl5pPr>
      <a:lvl6pPr marL="457200" algn="l" rtl="0" eaLnBrk="1" fontAlgn="base" hangingPunct="1">
        <a:spcBef>
          <a:spcPct val="0"/>
        </a:spcBef>
        <a:spcAft>
          <a:spcPct val="0"/>
        </a:spcAft>
        <a:defRPr sz="3200" b="1">
          <a:solidFill>
            <a:schemeClr val="bg1"/>
          </a:solidFill>
          <a:latin typeface="Arial" panose="020B0604020202020204" pitchFamily="34" charset="0"/>
        </a:defRPr>
      </a:lvl6pPr>
      <a:lvl7pPr marL="914400" algn="l" rtl="0" eaLnBrk="1" fontAlgn="base" hangingPunct="1">
        <a:spcBef>
          <a:spcPct val="0"/>
        </a:spcBef>
        <a:spcAft>
          <a:spcPct val="0"/>
        </a:spcAft>
        <a:defRPr sz="3200" b="1">
          <a:solidFill>
            <a:schemeClr val="bg1"/>
          </a:solidFill>
          <a:latin typeface="Arial" panose="020B0604020202020204" pitchFamily="34" charset="0"/>
        </a:defRPr>
      </a:lvl7pPr>
      <a:lvl8pPr marL="1371600" algn="l" rtl="0" eaLnBrk="1" fontAlgn="base" hangingPunct="1">
        <a:spcBef>
          <a:spcPct val="0"/>
        </a:spcBef>
        <a:spcAft>
          <a:spcPct val="0"/>
        </a:spcAft>
        <a:defRPr sz="3200" b="1">
          <a:solidFill>
            <a:schemeClr val="bg1"/>
          </a:solidFill>
          <a:latin typeface="Arial" panose="020B0604020202020204" pitchFamily="34" charset="0"/>
        </a:defRPr>
      </a:lvl8pPr>
      <a:lvl9pPr marL="1828800" algn="l" rtl="0" eaLnBrk="1" fontAlgn="base" hangingPunct="1">
        <a:spcBef>
          <a:spcPct val="0"/>
        </a:spcBef>
        <a:spcAft>
          <a:spcPct val="0"/>
        </a:spcAft>
        <a:defRPr sz="3200" b="1">
          <a:solidFill>
            <a:schemeClr val="bg1"/>
          </a:solidFill>
          <a:latin typeface="Arial" panose="020B0604020202020204" pitchFamily="34" charset="0"/>
        </a:defRPr>
      </a:lvl9pPr>
    </p:titleStyle>
    <p:bodyStyle>
      <a:lvl1pPr marL="342900" indent="-342900" algn="l" rtl="0" eaLnBrk="1" fontAlgn="base" hangingPunct="1">
        <a:spcBef>
          <a:spcPct val="20000"/>
        </a:spcBef>
        <a:spcAft>
          <a:spcPct val="0"/>
        </a:spcAft>
        <a:buClr>
          <a:srgbClr val="CC0000"/>
        </a:buClr>
        <a:buSzPct val="95000"/>
        <a:buFont typeface="Wingdings" panose="05000000000000000000" pitchFamily="2" charset="2"/>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bg2"/>
        </a:buClr>
        <a:buSzPct val="95000"/>
        <a:buFont typeface="Wingdings" panose="05000000000000000000" pitchFamily="2" charset="2"/>
        <a:buChar char="Ø"/>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8B89612-F73D-4191-803A-F1219F8AA79F}"/>
              </a:ext>
            </a:extLst>
          </p:cNvPr>
          <p:cNvSpPr>
            <a:spLocks noGrp="1"/>
          </p:cNvSpPr>
          <p:nvPr>
            <p:ph type="subTitle" idx="1"/>
          </p:nvPr>
        </p:nvSpPr>
        <p:spPr/>
        <p:txBody>
          <a:bodyPr/>
          <a:lstStyle/>
          <a:p>
            <a:r>
              <a:rPr lang="en-GB" dirty="0"/>
              <a:t>WEEK 11 – PART 11a</a:t>
            </a:r>
          </a:p>
        </p:txBody>
      </p:sp>
      <p:sp>
        <p:nvSpPr>
          <p:cNvPr id="3" name="Title 2">
            <a:extLst>
              <a:ext uri="{FF2B5EF4-FFF2-40B4-BE49-F238E27FC236}">
                <a16:creationId xmlns:a16="http://schemas.microsoft.com/office/drawing/2014/main" id="{2287F354-CBDA-44E8-82DB-8136B07EE05E}"/>
              </a:ext>
            </a:extLst>
          </p:cNvPr>
          <p:cNvSpPr>
            <a:spLocks noGrp="1"/>
          </p:cNvSpPr>
          <p:nvPr>
            <p:ph type="ctrTitle"/>
          </p:nvPr>
        </p:nvSpPr>
        <p:spPr/>
        <p:txBody>
          <a:bodyPr/>
          <a:lstStyle/>
          <a:p>
            <a:r>
              <a:rPr lang="en-GB" sz="3200" dirty="0">
                <a:solidFill>
                  <a:srgbClr val="201F1E"/>
                </a:solidFill>
                <a:effectLst/>
                <a:latin typeface="Calibri" panose="020F0502020204030204" pitchFamily="34" charset="0"/>
                <a:ea typeface="Calibri" panose="020F0502020204030204" pitchFamily="34" charset="0"/>
              </a:rPr>
              <a:t>UF05-Critical Thinking</a:t>
            </a:r>
            <a:endParaRPr lang="en-GB" dirty="0"/>
          </a:p>
        </p:txBody>
      </p:sp>
      <p:pic>
        <p:nvPicPr>
          <p:cNvPr id="5" name="Audio 4">
            <a:hlinkClick r:id="" action="ppaction://media"/>
            <a:extLst>
              <a:ext uri="{FF2B5EF4-FFF2-40B4-BE49-F238E27FC236}">
                <a16:creationId xmlns:a16="http://schemas.microsoft.com/office/drawing/2014/main" id="{E445668D-9FE0-4EF7-B5C3-00B67EA4C8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18278029"/>
      </p:ext>
    </p:extLst>
  </p:cSld>
  <p:clrMapOvr>
    <a:masterClrMapping/>
  </p:clrMapOvr>
  <mc:AlternateContent xmlns:mc="http://schemas.openxmlformats.org/markup-compatibility/2006" xmlns:p14="http://schemas.microsoft.com/office/powerpoint/2010/main">
    <mc:Choice Requires="p14">
      <p:transition spd="slow" p14:dur="2000" advTm="30428"/>
    </mc:Choice>
    <mc:Fallback xmlns="">
      <p:transition spd="slow" advTm="30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590550" y="768348"/>
            <a:ext cx="10506075" cy="1746252"/>
          </a:xfrm>
        </p:spPr>
        <p:txBody>
          <a:bodyPr/>
          <a:lstStyle/>
          <a:p>
            <a:r>
              <a:rPr lang="en-GB" dirty="0"/>
              <a:t>1</a:t>
            </a:r>
            <a:br>
              <a:rPr lang="en-GB" dirty="0"/>
            </a:b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590550" y="2181224"/>
            <a:ext cx="10756901" cy="3908427"/>
          </a:xfrm>
        </p:spPr>
        <p:txBody>
          <a:bodyPr/>
          <a:lstStyle/>
          <a:p>
            <a:pPr marR="0" lvl="0" algn="l" defTabSz="914400" rtl="0" eaLnBrk="1" fontAlgn="auto" latinLnBrk="0" hangingPunct="1">
              <a:lnSpc>
                <a:spcPct val="90000"/>
              </a:lnSpc>
              <a:spcBef>
                <a:spcPts val="1000"/>
              </a:spcBef>
              <a:spcAft>
                <a:spcPts val="0"/>
              </a:spcAft>
              <a:buClrTx/>
              <a:buSzTx/>
              <a:tabLst/>
              <a:defRPr/>
            </a:pPr>
            <a:r>
              <a:rPr kumimoji="0" lang="en-GB" b="0" i="0" u="sng" strike="noStrike" kern="1200" cap="none" spc="0" normalizeH="0" baseline="0" noProof="0" dirty="0">
                <a:ln>
                  <a:noFill/>
                </a:ln>
                <a:solidFill>
                  <a:prstClr val="black"/>
                </a:solidFill>
                <a:effectLst/>
                <a:uLnTx/>
                <a:uFillTx/>
                <a:latin typeface="Calibri" panose="020F0502020204030204"/>
                <a:ea typeface="+mn-ea"/>
                <a:cs typeface="+mn-cs"/>
              </a:rPr>
              <a:t>Cottrell’s (2017) Six Aspects</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Position</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Reasons/propositions</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 line of reasoning</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Conclusion</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Persuasion</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Signal words and phrases</a:t>
            </a: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32B6847-7445-45DE-91DF-2A196A00998E}"/>
              </a:ext>
            </a:extLst>
          </p:cNvPr>
          <p:cNvSpPr txBox="1"/>
          <p:nvPr/>
        </p:nvSpPr>
        <p:spPr>
          <a:xfrm>
            <a:off x="685800" y="1085850"/>
            <a:ext cx="849391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libri Light" panose="020F0302020204030204"/>
                <a:ea typeface="+mn-ea"/>
                <a:cs typeface="+mn-cs"/>
              </a:rPr>
              <a:t>Recognising an Argument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descr="A picture containing table, mirror&#10;&#10;Description automatically generated">
            <a:extLst>
              <a:ext uri="{FF2B5EF4-FFF2-40B4-BE49-F238E27FC236}">
                <a16:creationId xmlns:a16="http://schemas.microsoft.com/office/drawing/2014/main" id="{29AF2A03-44C5-4EB4-960D-4E20C1A03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212" y="2251970"/>
            <a:ext cx="3124200" cy="3000375"/>
          </a:xfrm>
          <a:prstGeom prst="rect">
            <a:avLst/>
          </a:prstGeom>
        </p:spPr>
      </p:pic>
      <p:pic>
        <p:nvPicPr>
          <p:cNvPr id="7" name="Audio 6">
            <a:hlinkClick r:id="" action="ppaction://media"/>
            <a:extLst>
              <a:ext uri="{FF2B5EF4-FFF2-40B4-BE49-F238E27FC236}">
                <a16:creationId xmlns:a16="http://schemas.microsoft.com/office/drawing/2014/main" id="{C3878126-A625-4FF7-B35F-362FD7146C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30868504"/>
      </p:ext>
    </p:extLst>
  </p:cSld>
  <p:clrMapOvr>
    <a:masterClrMapping/>
  </p:clrMapOvr>
  <mc:AlternateContent xmlns:mc="http://schemas.openxmlformats.org/markup-compatibility/2006" xmlns:p14="http://schemas.microsoft.com/office/powerpoint/2010/main">
    <mc:Choice Requires="p14">
      <p:transition spd="slow" p14:dur="2000" advTm="165914"/>
    </mc:Choice>
    <mc:Fallback xmlns="">
      <p:transition spd="slow" advTm="165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190500" y="904876"/>
            <a:ext cx="12668250" cy="1123950"/>
          </a:xfrm>
        </p:spPr>
        <p:txBody>
          <a:bodyPr/>
          <a:lstStyle/>
          <a:p>
            <a:r>
              <a:rPr lang="en-GB" dirty="0">
                <a:latin typeface="Calibri" panose="020F0502020204030204" pitchFamily="34" charset="0"/>
                <a:cs typeface="Calibri" panose="020F0502020204030204" pitchFamily="34" charset="0"/>
              </a:rPr>
              <a:t> </a:t>
            </a:r>
            <a:r>
              <a:rPr lang="en-GB" sz="5400" b="0" dirty="0">
                <a:solidFill>
                  <a:prstClr val="black"/>
                </a:solidFill>
                <a:latin typeface="Calibri" panose="020F0502020204030204" pitchFamily="34" charset="0"/>
                <a:cs typeface="Calibri" panose="020F0502020204030204" pitchFamily="34" charset="0"/>
              </a:rPr>
              <a:t>Comparing Argument v </a:t>
            </a:r>
            <a:r>
              <a:rPr kumimoji="0" lang="en-GB"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Non-Argument</a:t>
            </a:r>
            <a:endParaRPr lang="en-GB" sz="5400" dirty="0">
              <a:latin typeface="Calibri" panose="020F0502020204030204" pitchFamily="34" charset="0"/>
              <a:cs typeface="Calibri" panose="020F0502020204030204" pitchFamily="34" charset="0"/>
            </a:endParaRPr>
          </a:p>
        </p:txBody>
      </p:sp>
      <p:graphicFrame>
        <p:nvGraphicFramePr>
          <p:cNvPr id="4" name="Table 4">
            <a:extLst>
              <a:ext uri="{FF2B5EF4-FFF2-40B4-BE49-F238E27FC236}">
                <a16:creationId xmlns:a16="http://schemas.microsoft.com/office/drawing/2014/main" id="{3699617A-C3A2-427E-9839-5A3B72749220}"/>
              </a:ext>
            </a:extLst>
          </p:cNvPr>
          <p:cNvGraphicFramePr>
            <a:graphicFrameLocks noGrp="1"/>
          </p:cNvGraphicFramePr>
          <p:nvPr>
            <p:extLst>
              <p:ext uri="{D42A27DB-BD31-4B8C-83A1-F6EECF244321}">
                <p14:modId xmlns:p14="http://schemas.microsoft.com/office/powerpoint/2010/main" val="1349239524"/>
              </p:ext>
            </p:extLst>
          </p:nvPr>
        </p:nvGraphicFramePr>
        <p:xfrm>
          <a:off x="1590675" y="2324099"/>
          <a:ext cx="9505950" cy="4067175"/>
        </p:xfrm>
        <a:graphic>
          <a:graphicData uri="http://schemas.openxmlformats.org/drawingml/2006/table">
            <a:tbl>
              <a:tblPr firstRow="1" bandRow="1">
                <a:tableStyleId>{21E4AEA4-8DFA-4A89-87EB-49C32662AFE0}</a:tableStyleId>
              </a:tblPr>
              <a:tblGrid>
                <a:gridCol w="4683724">
                  <a:extLst>
                    <a:ext uri="{9D8B030D-6E8A-4147-A177-3AD203B41FA5}">
                      <a16:colId xmlns:a16="http://schemas.microsoft.com/office/drawing/2014/main" val="2241831217"/>
                    </a:ext>
                  </a:extLst>
                </a:gridCol>
                <a:gridCol w="4822226">
                  <a:extLst>
                    <a:ext uri="{9D8B030D-6E8A-4147-A177-3AD203B41FA5}">
                      <a16:colId xmlns:a16="http://schemas.microsoft.com/office/drawing/2014/main" val="2750443023"/>
                    </a:ext>
                  </a:extLst>
                </a:gridCol>
              </a:tblGrid>
              <a:tr h="996998">
                <a:tc>
                  <a:txBody>
                    <a:bodyPr/>
                    <a:lstStyle/>
                    <a:p>
                      <a:pPr algn="ctr"/>
                      <a:r>
                        <a:rPr lang="en-GB" sz="2800" dirty="0"/>
                        <a:t>Argument</a:t>
                      </a:r>
                    </a:p>
                  </a:txBody>
                  <a:tcPr/>
                </a:tc>
                <a:tc>
                  <a:txBody>
                    <a:bodyPr/>
                    <a:lstStyle/>
                    <a:p>
                      <a:pPr algn="ctr"/>
                      <a:r>
                        <a:rPr lang="en-GB" sz="2800" dirty="0"/>
                        <a:t>Non-argument</a:t>
                      </a:r>
                    </a:p>
                  </a:txBody>
                  <a:tcPr/>
                </a:tc>
                <a:extLst>
                  <a:ext uri="{0D108BD9-81ED-4DB2-BD59-A6C34878D82A}">
                    <a16:rowId xmlns:a16="http://schemas.microsoft.com/office/drawing/2014/main" val="155862223"/>
                  </a:ext>
                </a:extLst>
              </a:tr>
              <a:tr h="3070177">
                <a:tc>
                  <a:txBody>
                    <a:bodyPr/>
                    <a:lstStyle/>
                    <a:p>
                      <a:r>
                        <a:rPr lang="en-GB" sz="2000" u="sng" dirty="0">
                          <a:latin typeface="Calibri" panose="020F0502020204030204" pitchFamily="34" charset="0"/>
                          <a:cs typeface="Calibri" panose="020F0502020204030204" pitchFamily="34" charset="0"/>
                        </a:rPr>
                        <a:t>Cottrell’s (2017) Six Aspects of Recognising an Argument</a:t>
                      </a:r>
                    </a:p>
                    <a:p>
                      <a:r>
                        <a:rPr lang="en-GB" sz="2000" dirty="0">
                          <a:latin typeface="Calibri" panose="020F0502020204030204" pitchFamily="34" charset="0"/>
                          <a:cs typeface="Calibri" panose="020F0502020204030204" pitchFamily="34" charset="0"/>
                        </a:rPr>
                        <a:t>Position</a:t>
                      </a:r>
                    </a:p>
                    <a:p>
                      <a:r>
                        <a:rPr lang="en-GB" sz="2000" dirty="0">
                          <a:latin typeface="Calibri" panose="020F0502020204030204" pitchFamily="34" charset="0"/>
                          <a:cs typeface="Calibri" panose="020F0502020204030204" pitchFamily="34" charset="0"/>
                        </a:rPr>
                        <a:t>Conclusion</a:t>
                      </a:r>
                    </a:p>
                    <a:p>
                      <a:r>
                        <a:rPr lang="en-GB" sz="2000" dirty="0">
                          <a:latin typeface="Calibri" panose="020F0502020204030204" pitchFamily="34" charset="0"/>
                          <a:cs typeface="Calibri" panose="020F0502020204030204" pitchFamily="34" charset="0"/>
                        </a:rPr>
                        <a:t>Signal Words and Phrases</a:t>
                      </a:r>
                    </a:p>
                    <a:p>
                      <a:r>
                        <a:rPr lang="en-GB" sz="2000" dirty="0">
                          <a:latin typeface="Calibri" panose="020F0502020204030204" pitchFamily="34" charset="0"/>
                          <a:cs typeface="Calibri" panose="020F0502020204030204" pitchFamily="34" charset="0"/>
                        </a:rPr>
                        <a:t>Reasons/Propositions</a:t>
                      </a:r>
                    </a:p>
                    <a:p>
                      <a:r>
                        <a:rPr lang="en-GB" sz="2000" dirty="0">
                          <a:latin typeface="Calibri" panose="020F0502020204030204" pitchFamily="34" charset="0"/>
                          <a:cs typeface="Calibri" panose="020F0502020204030204" pitchFamily="34" charset="0"/>
                        </a:rPr>
                        <a:t>Line of Reasoning</a:t>
                      </a:r>
                    </a:p>
                    <a:p>
                      <a:r>
                        <a:rPr lang="en-GB" sz="2000" dirty="0">
                          <a:latin typeface="Calibri" panose="020F0502020204030204" pitchFamily="34" charset="0"/>
                          <a:cs typeface="Calibri" panose="020F0502020204030204" pitchFamily="34" charset="0"/>
                        </a:rPr>
                        <a:t>Persuasion</a:t>
                      </a:r>
                    </a:p>
                  </a:txBody>
                  <a:tcPr/>
                </a:tc>
                <a:tc>
                  <a:txBody>
                    <a:bodyPr/>
                    <a:lstStyle/>
                    <a:p>
                      <a:r>
                        <a:rPr lang="en-GB" u="none" dirty="0">
                          <a:latin typeface="Calibri" panose="020F0502020204030204" pitchFamily="34" charset="0"/>
                          <a:cs typeface="Calibri" panose="020F0502020204030204" pitchFamily="34" charset="0"/>
                        </a:rPr>
                        <a:t> </a:t>
                      </a:r>
                    </a:p>
                    <a:p>
                      <a:endParaRPr lang="en-GB" u="none" dirty="0">
                        <a:latin typeface="Calibri" panose="020F0502020204030204" pitchFamily="34" charset="0"/>
                        <a:cs typeface="Calibri" panose="020F0502020204030204" pitchFamily="34" charset="0"/>
                      </a:endParaRPr>
                    </a:p>
                    <a:p>
                      <a:pPr algn="ctr"/>
                      <a:r>
                        <a:rPr lang="en-GB" u="none" dirty="0">
                          <a:latin typeface="Calibri" panose="020F0502020204030204" pitchFamily="34" charset="0"/>
                          <a:cs typeface="Calibri" panose="020F0502020204030204" pitchFamily="34" charset="0"/>
                        </a:rPr>
                        <a:t>  </a:t>
                      </a:r>
                      <a:r>
                        <a:rPr lang="en-GB" sz="2400" u="none" dirty="0">
                          <a:latin typeface="Calibri" panose="020F0502020204030204" pitchFamily="34" charset="0"/>
                          <a:cs typeface="Calibri" panose="020F0502020204030204" pitchFamily="34" charset="0"/>
                        </a:rPr>
                        <a:t>Which type of non-argument is most similar to an argument?</a:t>
                      </a:r>
                    </a:p>
                  </a:txBody>
                  <a:tcPr/>
                </a:tc>
                <a:extLst>
                  <a:ext uri="{0D108BD9-81ED-4DB2-BD59-A6C34878D82A}">
                    <a16:rowId xmlns:a16="http://schemas.microsoft.com/office/drawing/2014/main" val="909328425"/>
                  </a:ext>
                </a:extLst>
              </a:tr>
            </a:tbl>
          </a:graphicData>
        </a:graphic>
      </p:graphicFrame>
      <p:pic>
        <p:nvPicPr>
          <p:cNvPr id="6" name="Audio 5">
            <a:hlinkClick r:id="" action="ppaction://media"/>
            <a:extLst>
              <a:ext uri="{FF2B5EF4-FFF2-40B4-BE49-F238E27FC236}">
                <a16:creationId xmlns:a16="http://schemas.microsoft.com/office/drawing/2014/main" id="{8E527E5B-C35F-4A7C-A4F4-415F2BDCA0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58501492"/>
      </p:ext>
    </p:extLst>
  </p:cSld>
  <p:clrMapOvr>
    <a:masterClrMapping/>
  </p:clrMapOvr>
  <mc:AlternateContent xmlns:mc="http://schemas.openxmlformats.org/markup-compatibility/2006" xmlns:p14="http://schemas.microsoft.com/office/powerpoint/2010/main">
    <mc:Choice Requires="p14">
      <p:transition spd="slow" p14:dur="2000" advTm="113855"/>
    </mc:Choice>
    <mc:Fallback xmlns="">
      <p:transition spd="slow" advTm="113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699617A-C3A2-427E-9839-5A3B72749220}"/>
              </a:ext>
            </a:extLst>
          </p:cNvPr>
          <p:cNvGraphicFramePr>
            <a:graphicFrameLocks noGrp="1"/>
          </p:cNvGraphicFramePr>
          <p:nvPr>
            <p:extLst>
              <p:ext uri="{D42A27DB-BD31-4B8C-83A1-F6EECF244321}">
                <p14:modId xmlns:p14="http://schemas.microsoft.com/office/powerpoint/2010/main" val="4081988920"/>
              </p:ext>
            </p:extLst>
          </p:nvPr>
        </p:nvGraphicFramePr>
        <p:xfrm>
          <a:off x="1457324" y="923925"/>
          <a:ext cx="10220325" cy="5236878"/>
        </p:xfrm>
        <a:graphic>
          <a:graphicData uri="http://schemas.openxmlformats.org/drawingml/2006/table">
            <a:tbl>
              <a:tblPr firstRow="1" bandRow="1">
                <a:tableStyleId>{21E4AEA4-8DFA-4A89-87EB-49C32662AFE0}</a:tableStyleId>
              </a:tblPr>
              <a:tblGrid>
                <a:gridCol w="5035708">
                  <a:extLst>
                    <a:ext uri="{9D8B030D-6E8A-4147-A177-3AD203B41FA5}">
                      <a16:colId xmlns:a16="http://schemas.microsoft.com/office/drawing/2014/main" val="2241831217"/>
                    </a:ext>
                  </a:extLst>
                </a:gridCol>
                <a:gridCol w="5184617">
                  <a:extLst>
                    <a:ext uri="{9D8B030D-6E8A-4147-A177-3AD203B41FA5}">
                      <a16:colId xmlns:a16="http://schemas.microsoft.com/office/drawing/2014/main" val="2750443023"/>
                    </a:ext>
                  </a:extLst>
                </a:gridCol>
              </a:tblGrid>
              <a:tr h="885825">
                <a:tc>
                  <a:txBody>
                    <a:bodyPr/>
                    <a:lstStyle/>
                    <a:p>
                      <a:pPr algn="ctr"/>
                      <a:r>
                        <a:rPr lang="en-GB" sz="2800" dirty="0"/>
                        <a:t>Argument</a:t>
                      </a:r>
                    </a:p>
                  </a:txBody>
                  <a:tcPr/>
                </a:tc>
                <a:tc>
                  <a:txBody>
                    <a:bodyPr/>
                    <a:lstStyle/>
                    <a:p>
                      <a:pPr algn="ctr"/>
                      <a:r>
                        <a:rPr lang="en-GB" sz="2800" dirty="0"/>
                        <a:t>Non-argument</a:t>
                      </a:r>
                    </a:p>
                  </a:txBody>
                  <a:tcPr/>
                </a:tc>
                <a:extLst>
                  <a:ext uri="{0D108BD9-81ED-4DB2-BD59-A6C34878D82A}">
                    <a16:rowId xmlns:a16="http://schemas.microsoft.com/office/drawing/2014/main" val="155862223"/>
                  </a:ext>
                </a:extLst>
              </a:tr>
              <a:tr h="4351053">
                <a:tc>
                  <a:txBody>
                    <a:bodyPr/>
                    <a:lstStyle/>
                    <a:p>
                      <a:pPr algn="ctr"/>
                      <a:r>
                        <a:rPr lang="en-GB" sz="2400" u="sng" dirty="0">
                          <a:latin typeface="Calibri" panose="020F0502020204030204" pitchFamily="34" charset="0"/>
                          <a:cs typeface="Calibri" panose="020F0502020204030204" pitchFamily="34" charset="0"/>
                        </a:rPr>
                        <a:t>Cottrell’s (2017) Six Aspects of Recognising an Argument</a:t>
                      </a:r>
                    </a:p>
                    <a:p>
                      <a:r>
                        <a:rPr lang="en-GB" sz="2400" dirty="0">
                          <a:latin typeface="Calibri" panose="020F0502020204030204" pitchFamily="34" charset="0"/>
                          <a:cs typeface="Calibri" panose="020F0502020204030204" pitchFamily="34" charset="0"/>
                        </a:rPr>
                        <a:t>Position</a:t>
                      </a:r>
                    </a:p>
                    <a:p>
                      <a:r>
                        <a:rPr lang="en-GB" sz="2400" dirty="0">
                          <a:latin typeface="Calibri" panose="020F0502020204030204" pitchFamily="34" charset="0"/>
                          <a:cs typeface="Calibri" panose="020F0502020204030204" pitchFamily="34" charset="0"/>
                        </a:rPr>
                        <a:t>Conclusion</a:t>
                      </a:r>
                    </a:p>
                    <a:p>
                      <a:r>
                        <a:rPr lang="en-GB" sz="2400" dirty="0">
                          <a:latin typeface="Calibri" panose="020F0502020204030204" pitchFamily="34" charset="0"/>
                          <a:cs typeface="Calibri" panose="020F0502020204030204" pitchFamily="34" charset="0"/>
                        </a:rPr>
                        <a:t>Signal Words and Phrases</a:t>
                      </a:r>
                    </a:p>
                    <a:p>
                      <a:r>
                        <a:rPr lang="en-GB" sz="2400" dirty="0">
                          <a:latin typeface="Calibri" panose="020F0502020204030204" pitchFamily="34" charset="0"/>
                          <a:cs typeface="Calibri" panose="020F0502020204030204" pitchFamily="34" charset="0"/>
                        </a:rPr>
                        <a:t>Reasons/Propositions</a:t>
                      </a:r>
                    </a:p>
                    <a:p>
                      <a:r>
                        <a:rPr lang="en-GB" sz="2400" dirty="0">
                          <a:latin typeface="Calibri" panose="020F0502020204030204" pitchFamily="34" charset="0"/>
                          <a:cs typeface="Calibri" panose="020F0502020204030204" pitchFamily="34" charset="0"/>
                        </a:rPr>
                        <a:t>Line of Reasoning</a:t>
                      </a:r>
                    </a:p>
                    <a:p>
                      <a:r>
                        <a:rPr lang="en-GB" sz="2400" dirty="0">
                          <a:latin typeface="Calibri" panose="020F0502020204030204" pitchFamily="34" charset="0"/>
                          <a:cs typeface="Calibri" panose="020F0502020204030204" pitchFamily="34" charset="0"/>
                        </a:rPr>
                        <a:t>Persuasion</a:t>
                      </a:r>
                    </a:p>
                  </a:txBody>
                  <a:tcPr/>
                </a:tc>
                <a:tc>
                  <a:txBody>
                    <a:bodyPr/>
                    <a:lstStyle/>
                    <a:p>
                      <a:endParaRPr lang="en-GB" sz="2000" u="sng" dirty="0">
                        <a:latin typeface="Calibri" panose="020F0502020204030204" pitchFamily="34" charset="0"/>
                        <a:cs typeface="Calibri" panose="020F0502020204030204" pitchFamily="34" charset="0"/>
                      </a:endParaRPr>
                    </a:p>
                    <a:p>
                      <a:endParaRPr lang="en-GB" sz="2000" u="sng" dirty="0">
                        <a:latin typeface="Calibri" panose="020F0502020204030204" pitchFamily="34" charset="0"/>
                        <a:cs typeface="Calibri" panose="020F0502020204030204" pitchFamily="34" charset="0"/>
                      </a:endParaRPr>
                    </a:p>
                    <a:p>
                      <a:endParaRPr lang="en-GB" sz="2000" u="sng" dirty="0">
                        <a:latin typeface="Calibri" panose="020F0502020204030204" pitchFamily="34" charset="0"/>
                        <a:cs typeface="Calibri" panose="020F0502020204030204" pitchFamily="34" charset="0"/>
                      </a:endParaRPr>
                    </a:p>
                    <a:p>
                      <a:pPr algn="ctr"/>
                      <a:r>
                        <a:rPr lang="en-GB" sz="2400" u="sng" dirty="0">
                          <a:latin typeface="Calibri" panose="020F0502020204030204" pitchFamily="34" charset="0"/>
                          <a:cs typeface="Calibri" panose="020F0502020204030204" pitchFamily="34" charset="0"/>
                        </a:rPr>
                        <a:t>Explanation</a:t>
                      </a:r>
                    </a:p>
                    <a:p>
                      <a:pPr algn="ctr"/>
                      <a:r>
                        <a:rPr lang="en-GB" sz="2400" u="none" dirty="0">
                          <a:solidFill>
                            <a:srgbClr val="FF0000"/>
                          </a:solidFill>
                          <a:latin typeface="Calibri" panose="020F0502020204030204" pitchFamily="34" charset="0"/>
                          <a:cs typeface="Calibri" panose="020F0502020204030204" pitchFamily="34" charset="0"/>
                        </a:rPr>
                        <a:t>X Persuasion</a:t>
                      </a:r>
                    </a:p>
                  </a:txBody>
                  <a:tcPr/>
                </a:tc>
                <a:extLst>
                  <a:ext uri="{0D108BD9-81ED-4DB2-BD59-A6C34878D82A}">
                    <a16:rowId xmlns:a16="http://schemas.microsoft.com/office/drawing/2014/main" val="909328425"/>
                  </a:ext>
                </a:extLst>
              </a:tr>
            </a:tbl>
          </a:graphicData>
        </a:graphic>
      </p:graphicFrame>
      <p:pic>
        <p:nvPicPr>
          <p:cNvPr id="5" name="Audio 4">
            <a:hlinkClick r:id="" action="ppaction://media"/>
            <a:extLst>
              <a:ext uri="{FF2B5EF4-FFF2-40B4-BE49-F238E27FC236}">
                <a16:creationId xmlns:a16="http://schemas.microsoft.com/office/drawing/2014/main" id="{77C46A52-9241-4B83-BDC1-84F4E4896C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20610373"/>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699617A-C3A2-427E-9839-5A3B72749220}"/>
              </a:ext>
            </a:extLst>
          </p:cNvPr>
          <p:cNvGraphicFramePr>
            <a:graphicFrameLocks noGrp="1"/>
          </p:cNvGraphicFramePr>
          <p:nvPr>
            <p:extLst>
              <p:ext uri="{D42A27DB-BD31-4B8C-83A1-F6EECF244321}">
                <p14:modId xmlns:p14="http://schemas.microsoft.com/office/powerpoint/2010/main" val="1206857896"/>
              </p:ext>
            </p:extLst>
          </p:nvPr>
        </p:nvGraphicFramePr>
        <p:xfrm>
          <a:off x="1457324" y="923925"/>
          <a:ext cx="10220325" cy="5236878"/>
        </p:xfrm>
        <a:graphic>
          <a:graphicData uri="http://schemas.openxmlformats.org/drawingml/2006/table">
            <a:tbl>
              <a:tblPr firstRow="1" bandRow="1">
                <a:tableStyleId>{21E4AEA4-8DFA-4A89-87EB-49C32662AFE0}</a:tableStyleId>
              </a:tblPr>
              <a:tblGrid>
                <a:gridCol w="5035708">
                  <a:extLst>
                    <a:ext uri="{9D8B030D-6E8A-4147-A177-3AD203B41FA5}">
                      <a16:colId xmlns:a16="http://schemas.microsoft.com/office/drawing/2014/main" val="2241831217"/>
                    </a:ext>
                  </a:extLst>
                </a:gridCol>
                <a:gridCol w="5184617">
                  <a:extLst>
                    <a:ext uri="{9D8B030D-6E8A-4147-A177-3AD203B41FA5}">
                      <a16:colId xmlns:a16="http://schemas.microsoft.com/office/drawing/2014/main" val="2750443023"/>
                    </a:ext>
                  </a:extLst>
                </a:gridCol>
              </a:tblGrid>
              <a:tr h="885825">
                <a:tc>
                  <a:txBody>
                    <a:bodyPr/>
                    <a:lstStyle/>
                    <a:p>
                      <a:pPr algn="ctr"/>
                      <a:r>
                        <a:rPr lang="en-GB" sz="2800" dirty="0"/>
                        <a:t>Argument</a:t>
                      </a:r>
                    </a:p>
                  </a:txBody>
                  <a:tcPr/>
                </a:tc>
                <a:tc>
                  <a:txBody>
                    <a:bodyPr/>
                    <a:lstStyle/>
                    <a:p>
                      <a:pPr algn="ctr"/>
                      <a:r>
                        <a:rPr lang="en-GB" sz="2800" dirty="0"/>
                        <a:t>Non-argument</a:t>
                      </a:r>
                    </a:p>
                  </a:txBody>
                  <a:tcPr/>
                </a:tc>
                <a:extLst>
                  <a:ext uri="{0D108BD9-81ED-4DB2-BD59-A6C34878D82A}">
                    <a16:rowId xmlns:a16="http://schemas.microsoft.com/office/drawing/2014/main" val="155862223"/>
                  </a:ext>
                </a:extLst>
              </a:tr>
              <a:tr h="4351053">
                <a:tc>
                  <a:txBody>
                    <a:bodyPr/>
                    <a:lstStyle/>
                    <a:p>
                      <a:pPr algn="ctr"/>
                      <a:r>
                        <a:rPr lang="en-GB" sz="2400" u="sng" dirty="0">
                          <a:latin typeface="Calibri" panose="020F0502020204030204" pitchFamily="34" charset="0"/>
                          <a:cs typeface="Calibri" panose="020F0502020204030204" pitchFamily="34" charset="0"/>
                        </a:rPr>
                        <a:t>Cottrell’s (2017) Six Aspects of Recognising an Argument</a:t>
                      </a:r>
                    </a:p>
                    <a:p>
                      <a:r>
                        <a:rPr lang="en-GB" sz="2400" dirty="0">
                          <a:latin typeface="Calibri" panose="020F0502020204030204" pitchFamily="34" charset="0"/>
                          <a:cs typeface="Calibri" panose="020F0502020204030204" pitchFamily="34" charset="0"/>
                        </a:rPr>
                        <a:t>Position</a:t>
                      </a:r>
                    </a:p>
                    <a:p>
                      <a:r>
                        <a:rPr lang="en-GB" sz="2400" dirty="0">
                          <a:latin typeface="Calibri" panose="020F0502020204030204" pitchFamily="34" charset="0"/>
                          <a:cs typeface="Calibri" panose="020F0502020204030204" pitchFamily="34" charset="0"/>
                        </a:rPr>
                        <a:t>Conclusion</a:t>
                      </a:r>
                    </a:p>
                    <a:p>
                      <a:r>
                        <a:rPr lang="en-GB" sz="2400" dirty="0">
                          <a:latin typeface="Calibri" panose="020F0502020204030204" pitchFamily="34" charset="0"/>
                          <a:cs typeface="Calibri" panose="020F0502020204030204" pitchFamily="34" charset="0"/>
                        </a:rPr>
                        <a:t>Signal Words and Phrases</a:t>
                      </a:r>
                    </a:p>
                    <a:p>
                      <a:r>
                        <a:rPr lang="en-GB" sz="2400" dirty="0">
                          <a:latin typeface="Calibri" panose="020F0502020204030204" pitchFamily="34" charset="0"/>
                          <a:cs typeface="Calibri" panose="020F0502020204030204" pitchFamily="34" charset="0"/>
                        </a:rPr>
                        <a:t>Reasons/Propositions</a:t>
                      </a:r>
                    </a:p>
                    <a:p>
                      <a:r>
                        <a:rPr lang="en-GB" sz="2400" dirty="0">
                          <a:latin typeface="Calibri" panose="020F0502020204030204" pitchFamily="34" charset="0"/>
                          <a:cs typeface="Calibri" panose="020F0502020204030204" pitchFamily="34" charset="0"/>
                        </a:rPr>
                        <a:t>Line of Reasoning</a:t>
                      </a:r>
                    </a:p>
                    <a:p>
                      <a:r>
                        <a:rPr lang="en-GB" sz="2400" dirty="0">
                          <a:latin typeface="Calibri" panose="020F0502020204030204" pitchFamily="34" charset="0"/>
                          <a:cs typeface="Calibri" panose="020F0502020204030204" pitchFamily="34" charset="0"/>
                        </a:rPr>
                        <a:t>Persuasion</a:t>
                      </a:r>
                    </a:p>
                  </a:txBody>
                  <a:tcPr/>
                </a:tc>
                <a:tc>
                  <a:txBody>
                    <a:bodyPr/>
                    <a:lstStyle/>
                    <a:p>
                      <a:endParaRPr kumimoji="0" lang="en-GB"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endParaRPr kumimoji="0" lang="en-GB"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endParaRPr kumimoji="0" lang="en-GB"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endParaRPr kumimoji="0" lang="en-GB"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algn="ctr"/>
                      <a:r>
                        <a:rPr kumimoji="0" lang="en-GB" sz="24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Which type of non-argument is least similar to an argument?</a:t>
                      </a:r>
                    </a:p>
                  </a:txBody>
                  <a:tcPr/>
                </a:tc>
                <a:extLst>
                  <a:ext uri="{0D108BD9-81ED-4DB2-BD59-A6C34878D82A}">
                    <a16:rowId xmlns:a16="http://schemas.microsoft.com/office/drawing/2014/main" val="909328425"/>
                  </a:ext>
                </a:extLst>
              </a:tr>
            </a:tbl>
          </a:graphicData>
        </a:graphic>
      </p:graphicFrame>
      <p:pic>
        <p:nvPicPr>
          <p:cNvPr id="3" name="Audio 2">
            <a:hlinkClick r:id="" action="ppaction://media"/>
            <a:extLst>
              <a:ext uri="{FF2B5EF4-FFF2-40B4-BE49-F238E27FC236}">
                <a16:creationId xmlns:a16="http://schemas.microsoft.com/office/drawing/2014/main" id="{B92C3B12-EFA7-415B-A262-3745E3383F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35491949"/>
      </p:ext>
    </p:extLst>
  </p:cSld>
  <p:clrMapOvr>
    <a:masterClrMapping/>
  </p:clrMapOvr>
  <mc:AlternateContent xmlns:mc="http://schemas.openxmlformats.org/markup-compatibility/2006" xmlns:p14="http://schemas.microsoft.com/office/powerpoint/2010/main">
    <mc:Choice Requires="p14">
      <p:transition spd="slow" p14:dur="2000" advTm="113959"/>
    </mc:Choice>
    <mc:Fallback xmlns="">
      <p:transition spd="slow" advTm="113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699617A-C3A2-427E-9839-5A3B72749220}"/>
              </a:ext>
            </a:extLst>
          </p:cNvPr>
          <p:cNvGraphicFramePr>
            <a:graphicFrameLocks noGrp="1"/>
          </p:cNvGraphicFramePr>
          <p:nvPr>
            <p:extLst>
              <p:ext uri="{D42A27DB-BD31-4B8C-83A1-F6EECF244321}">
                <p14:modId xmlns:p14="http://schemas.microsoft.com/office/powerpoint/2010/main" val="1762071756"/>
              </p:ext>
            </p:extLst>
          </p:nvPr>
        </p:nvGraphicFramePr>
        <p:xfrm>
          <a:off x="1457324" y="923925"/>
          <a:ext cx="10220325" cy="5236878"/>
        </p:xfrm>
        <a:graphic>
          <a:graphicData uri="http://schemas.openxmlformats.org/drawingml/2006/table">
            <a:tbl>
              <a:tblPr firstRow="1" bandRow="1">
                <a:tableStyleId>{21E4AEA4-8DFA-4A89-87EB-49C32662AFE0}</a:tableStyleId>
              </a:tblPr>
              <a:tblGrid>
                <a:gridCol w="5035708">
                  <a:extLst>
                    <a:ext uri="{9D8B030D-6E8A-4147-A177-3AD203B41FA5}">
                      <a16:colId xmlns:a16="http://schemas.microsoft.com/office/drawing/2014/main" val="2241831217"/>
                    </a:ext>
                  </a:extLst>
                </a:gridCol>
                <a:gridCol w="5184617">
                  <a:extLst>
                    <a:ext uri="{9D8B030D-6E8A-4147-A177-3AD203B41FA5}">
                      <a16:colId xmlns:a16="http://schemas.microsoft.com/office/drawing/2014/main" val="2750443023"/>
                    </a:ext>
                  </a:extLst>
                </a:gridCol>
              </a:tblGrid>
              <a:tr h="885825">
                <a:tc>
                  <a:txBody>
                    <a:bodyPr/>
                    <a:lstStyle/>
                    <a:p>
                      <a:pPr algn="ctr"/>
                      <a:r>
                        <a:rPr lang="en-GB" sz="2800" dirty="0"/>
                        <a:t>Argument</a:t>
                      </a:r>
                    </a:p>
                  </a:txBody>
                  <a:tcPr/>
                </a:tc>
                <a:tc>
                  <a:txBody>
                    <a:bodyPr/>
                    <a:lstStyle/>
                    <a:p>
                      <a:pPr algn="ctr"/>
                      <a:r>
                        <a:rPr lang="en-GB" sz="2800" dirty="0"/>
                        <a:t>Non-argument</a:t>
                      </a:r>
                    </a:p>
                  </a:txBody>
                  <a:tcPr/>
                </a:tc>
                <a:extLst>
                  <a:ext uri="{0D108BD9-81ED-4DB2-BD59-A6C34878D82A}">
                    <a16:rowId xmlns:a16="http://schemas.microsoft.com/office/drawing/2014/main" val="155862223"/>
                  </a:ext>
                </a:extLst>
              </a:tr>
              <a:tr h="4351053">
                <a:tc>
                  <a:txBody>
                    <a:bodyPr/>
                    <a:lstStyle/>
                    <a:p>
                      <a:pPr algn="ctr"/>
                      <a:r>
                        <a:rPr lang="en-GB" sz="2400" u="sng" dirty="0">
                          <a:latin typeface="Calibri" panose="020F0502020204030204" pitchFamily="34" charset="0"/>
                          <a:cs typeface="Calibri" panose="020F0502020204030204" pitchFamily="34" charset="0"/>
                        </a:rPr>
                        <a:t>Cottrell’s (2017) Six Aspects of Recognising an Argument</a:t>
                      </a:r>
                    </a:p>
                    <a:p>
                      <a:r>
                        <a:rPr lang="en-GB" sz="2400" dirty="0">
                          <a:latin typeface="Calibri" panose="020F0502020204030204" pitchFamily="34" charset="0"/>
                          <a:cs typeface="Calibri" panose="020F0502020204030204" pitchFamily="34" charset="0"/>
                        </a:rPr>
                        <a:t>Position</a:t>
                      </a:r>
                    </a:p>
                    <a:p>
                      <a:r>
                        <a:rPr lang="en-GB" sz="2400" dirty="0">
                          <a:latin typeface="Calibri" panose="020F0502020204030204" pitchFamily="34" charset="0"/>
                          <a:cs typeface="Calibri" panose="020F0502020204030204" pitchFamily="34" charset="0"/>
                        </a:rPr>
                        <a:t>Conclusion</a:t>
                      </a:r>
                    </a:p>
                    <a:p>
                      <a:r>
                        <a:rPr lang="en-GB" sz="2400" dirty="0">
                          <a:latin typeface="Calibri" panose="020F0502020204030204" pitchFamily="34" charset="0"/>
                          <a:cs typeface="Calibri" panose="020F0502020204030204" pitchFamily="34" charset="0"/>
                        </a:rPr>
                        <a:t>Signal Words and Phrases</a:t>
                      </a:r>
                    </a:p>
                    <a:p>
                      <a:r>
                        <a:rPr lang="en-GB" sz="2400" dirty="0">
                          <a:latin typeface="Calibri" panose="020F0502020204030204" pitchFamily="34" charset="0"/>
                          <a:cs typeface="Calibri" panose="020F0502020204030204" pitchFamily="34" charset="0"/>
                        </a:rPr>
                        <a:t>Reasons/Propositions</a:t>
                      </a:r>
                    </a:p>
                    <a:p>
                      <a:r>
                        <a:rPr lang="en-GB" sz="2400" dirty="0">
                          <a:latin typeface="Calibri" panose="020F0502020204030204" pitchFamily="34" charset="0"/>
                          <a:cs typeface="Calibri" panose="020F0502020204030204" pitchFamily="34" charset="0"/>
                        </a:rPr>
                        <a:t>Line of Reasoning</a:t>
                      </a:r>
                    </a:p>
                    <a:p>
                      <a:r>
                        <a:rPr lang="en-GB" sz="2400" dirty="0">
                          <a:latin typeface="Calibri" panose="020F0502020204030204" pitchFamily="34" charset="0"/>
                          <a:cs typeface="Calibri" panose="020F0502020204030204" pitchFamily="34" charset="0"/>
                        </a:rPr>
                        <a:t>Persuasion</a:t>
                      </a:r>
                    </a:p>
                  </a:txBody>
                  <a:tcPr/>
                </a:tc>
                <a:tc>
                  <a:txBody>
                    <a:bodyPr/>
                    <a:lstStyle/>
                    <a:p>
                      <a:endParaRPr lang="en-GB" sz="2000" u="sng" dirty="0">
                        <a:latin typeface="Calibri" panose="020F0502020204030204" pitchFamily="34" charset="0"/>
                        <a:cs typeface="Calibri" panose="020F0502020204030204" pitchFamily="34" charset="0"/>
                      </a:endParaRPr>
                    </a:p>
                    <a:p>
                      <a:endParaRPr lang="en-GB" sz="2000" u="sng" dirty="0">
                        <a:latin typeface="Calibri" panose="020F0502020204030204" pitchFamily="34" charset="0"/>
                        <a:cs typeface="Calibri" panose="020F0502020204030204" pitchFamily="34" charset="0"/>
                      </a:endParaRPr>
                    </a:p>
                    <a:p>
                      <a:endParaRPr lang="en-GB" sz="2000" u="sng" dirty="0">
                        <a:latin typeface="Calibri" panose="020F0502020204030204" pitchFamily="34" charset="0"/>
                        <a:cs typeface="Calibri" panose="020F0502020204030204" pitchFamily="34" charset="0"/>
                      </a:endParaRPr>
                    </a:p>
                    <a:p>
                      <a:r>
                        <a:rPr lang="en-GB" sz="2400" u="sng" dirty="0">
                          <a:latin typeface="Calibri" panose="020F0502020204030204" pitchFamily="34" charset="0"/>
                          <a:cs typeface="Calibri" panose="020F0502020204030204" pitchFamily="34" charset="0"/>
                        </a:rPr>
                        <a:t>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Signal words and phrases (possible)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Reasons (possible)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X Line of reasoning  X Persuasion            X Position  X Conclusion</a:t>
                      </a:r>
                    </a:p>
                  </a:txBody>
                  <a:tcPr/>
                </a:tc>
                <a:extLst>
                  <a:ext uri="{0D108BD9-81ED-4DB2-BD59-A6C34878D82A}">
                    <a16:rowId xmlns:a16="http://schemas.microsoft.com/office/drawing/2014/main" val="909328425"/>
                  </a:ext>
                </a:extLst>
              </a:tr>
            </a:tbl>
          </a:graphicData>
        </a:graphic>
      </p:graphicFrame>
      <p:pic>
        <p:nvPicPr>
          <p:cNvPr id="2" name="Audio 1">
            <a:hlinkClick r:id="" action="ppaction://media"/>
            <a:extLst>
              <a:ext uri="{FF2B5EF4-FFF2-40B4-BE49-F238E27FC236}">
                <a16:creationId xmlns:a16="http://schemas.microsoft.com/office/drawing/2014/main" id="{F541B181-08B4-463F-A6B9-DD0D2A868F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92797351"/>
      </p:ext>
    </p:extLst>
  </p:cSld>
  <p:clrMapOvr>
    <a:masterClrMapping/>
  </p:clrMapOvr>
  <mc:AlternateContent xmlns:mc="http://schemas.openxmlformats.org/markup-compatibility/2006" xmlns:p14="http://schemas.microsoft.com/office/powerpoint/2010/main">
    <mc:Choice Requires="p14">
      <p:transition spd="slow" p14:dur="2000" advTm="86910"/>
    </mc:Choice>
    <mc:Fallback xmlns="">
      <p:transition spd="slow" advTm="86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09550" y="876300"/>
            <a:ext cx="11137901" cy="1247775"/>
          </a:xfrm>
        </p:spPr>
        <p:txBody>
          <a:bodyPr/>
          <a:lstStyle/>
          <a:p>
            <a:r>
              <a:rPr lang="en-GB" sz="5400" b="0" dirty="0">
                <a:solidFill>
                  <a:schemeClr val="tx1"/>
                </a:solidFill>
                <a:latin typeface="Calibri" panose="020F0502020204030204" pitchFamily="34" charset="0"/>
                <a:cs typeface="Calibri" panose="020F0502020204030204" pitchFamily="34" charset="0"/>
              </a:rPr>
              <a:t>Argument v Non-argument?</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1"/>
          </a:xfrm>
        </p:spPr>
        <p:txBody>
          <a:bodyPr/>
          <a:lstStyle/>
          <a:p>
            <a:r>
              <a:rPr kumimoji="0" lang="en-GB"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Example 1</a:t>
            </a:r>
          </a:p>
          <a:p>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 recap, the government are offering student loans to support students from low-income families being able to enter higher education.  The new loan scheme is likely to be launched next week.</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Wingdings" panose="05000000000000000000" pitchFamily="2" charset="2"/>
              <a:buChar char="Ø"/>
            </a:pPr>
            <a:endParaRPr lang="en-GB" dirty="0">
              <a:latin typeface="Calibri" panose="020F0502020204030204" pitchFamily="34" charset="0"/>
              <a:cs typeface="Calibri" panose="020F0502020204030204" pitchFamily="34" charset="0"/>
            </a:endParaRPr>
          </a:p>
          <a:p>
            <a:pPr marL="457200" indent="-457200">
              <a:buAutoNum type="arabicPeriod"/>
            </a:pP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1A87EEF3-A715-4DFC-943E-4DB4FF2CEE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35359870"/>
      </p:ext>
    </p:extLst>
  </p:cSld>
  <p:clrMapOvr>
    <a:masterClrMapping/>
  </p:clrMapOvr>
  <mc:AlternateContent xmlns:mc="http://schemas.openxmlformats.org/markup-compatibility/2006" xmlns:p14="http://schemas.microsoft.com/office/powerpoint/2010/main">
    <mc:Choice Requires="p14">
      <p:transition spd="slow" p14:dur="2000" advTm="109091"/>
    </mc:Choice>
    <mc:Fallback xmlns="">
      <p:transition spd="slow" advTm="109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09550" y="876300"/>
            <a:ext cx="11137901" cy="1247775"/>
          </a:xfrm>
        </p:spPr>
        <p:txBody>
          <a:bodyPr/>
          <a:lstStyle/>
          <a:p>
            <a:r>
              <a:rPr lang="en-GB" sz="5400" b="0" dirty="0">
                <a:solidFill>
                  <a:schemeClr val="tx1"/>
                </a:solidFill>
                <a:latin typeface="Calibri" panose="020F0502020204030204" pitchFamily="34" charset="0"/>
                <a:cs typeface="Calibri" panose="020F0502020204030204" pitchFamily="34" charset="0"/>
              </a:rPr>
              <a:t>Argument v Non-argument?</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1"/>
          </a:xfrm>
        </p:spPr>
        <p:txBody>
          <a:bodyPr/>
          <a:lstStyle/>
          <a:p>
            <a:r>
              <a:rPr kumimoji="0" lang="en-GB"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Example 1</a:t>
            </a:r>
          </a:p>
          <a:p>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 recap, the government are offering student loans to support students from low-income families being able to enter higher education.  The new loan scheme is likely to be launched next week.</a:t>
            </a:r>
          </a:p>
          <a:p>
            <a:endParaRPr lang="en-GB" sz="2800" dirty="0">
              <a:solidFill>
                <a:prstClr val="black"/>
              </a:solidFill>
              <a:latin typeface="Calibri" panose="020F0502020204030204" pitchFamily="34" charset="0"/>
              <a:cs typeface="Calibri" panose="020F0502020204030204" pitchFamily="34" charset="0"/>
            </a:endParaRPr>
          </a:p>
          <a:p>
            <a:pPr marL="457200" indent="-457200" algn="ctr">
              <a:buFont typeface="Wingdings" panose="05000000000000000000" pitchFamily="2" charset="2"/>
              <a:buChar char="ü"/>
            </a:pPr>
            <a:r>
              <a:rPr kumimoji="0" lang="en-GB" sz="2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NON-ARGUMENT (SUMMARY)</a:t>
            </a:r>
            <a:endParaRPr kumimoji="0" lang="en-GB" sz="2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GB" dirty="0">
              <a:latin typeface="Calibri" panose="020F0502020204030204" pitchFamily="34" charset="0"/>
              <a:cs typeface="Calibri" panose="020F0502020204030204" pitchFamily="34" charset="0"/>
            </a:endParaRPr>
          </a:p>
          <a:p>
            <a:pPr marL="457200" indent="-457200">
              <a:buAutoNum type="arabicPeriod"/>
            </a:pP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C6363A07-BAC7-4DE4-8188-BF9204A24E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5499464"/>
      </p:ext>
    </p:extLst>
  </p:cSld>
  <p:clrMapOvr>
    <a:masterClrMapping/>
  </p:clrMapOvr>
  <mc:AlternateContent xmlns:mc="http://schemas.openxmlformats.org/markup-compatibility/2006" xmlns:p14="http://schemas.microsoft.com/office/powerpoint/2010/main">
    <mc:Choice Requires="p14">
      <p:transition spd="slow" p14:dur="2000" advTm="45549"/>
    </mc:Choice>
    <mc:Fallback xmlns="">
      <p:transition spd="slow" advTm="45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09550" y="876300"/>
            <a:ext cx="11137901" cy="1247775"/>
          </a:xfrm>
        </p:spPr>
        <p:txBody>
          <a:bodyPr/>
          <a:lstStyle/>
          <a:p>
            <a:r>
              <a:rPr lang="en-GB" sz="5400" b="0" dirty="0">
                <a:solidFill>
                  <a:schemeClr val="tx1"/>
                </a:solidFill>
                <a:latin typeface="Calibri" panose="020F0502020204030204" pitchFamily="34" charset="0"/>
                <a:cs typeface="Calibri" panose="020F0502020204030204" pitchFamily="34" charset="0"/>
              </a:rPr>
              <a:t>Argument v Non-argument?</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1"/>
          </a:xfrm>
        </p:spPr>
        <p:txBody>
          <a:bodyPr/>
          <a:lstStyle/>
          <a:p>
            <a:r>
              <a:rPr kumimoji="0" lang="en-GB"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Example 2</a:t>
            </a:r>
          </a:p>
          <a:p>
            <a:r>
              <a:rPr lang="en-GB" sz="2800" dirty="0">
                <a:solidFill>
                  <a:prstClr val="black"/>
                </a:solidFill>
                <a:latin typeface="Calibri" panose="020F0502020204030204" pitchFamily="34" charset="0"/>
                <a:cs typeface="Calibri" panose="020F0502020204030204" pitchFamily="34" charset="0"/>
              </a:rPr>
              <a:t>The majority of London Metro University students are working adults with families.  The University do a lot of targeted advertising to appeal to this sector of society.  Therefore, London Metro University must provide flexible class schedules to suit its students.</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Wingdings" panose="05000000000000000000" pitchFamily="2" charset="2"/>
              <a:buChar char="Ø"/>
            </a:pP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EF9EB24A-5324-4976-8520-0E5723BFDC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88963151"/>
      </p:ext>
    </p:extLst>
  </p:cSld>
  <p:clrMapOvr>
    <a:masterClrMapping/>
  </p:clrMapOvr>
  <mc:AlternateContent xmlns:mc="http://schemas.openxmlformats.org/markup-compatibility/2006" xmlns:p14="http://schemas.microsoft.com/office/powerpoint/2010/main">
    <mc:Choice Requires="p14">
      <p:transition spd="slow" p14:dur="2000" advTm="90348"/>
    </mc:Choice>
    <mc:Fallback xmlns="">
      <p:transition spd="slow" advTm="90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09550" y="876300"/>
            <a:ext cx="11137901" cy="1247775"/>
          </a:xfrm>
        </p:spPr>
        <p:txBody>
          <a:bodyPr/>
          <a:lstStyle/>
          <a:p>
            <a:r>
              <a:rPr lang="en-GB" sz="5400" b="0" dirty="0">
                <a:solidFill>
                  <a:schemeClr val="tx1"/>
                </a:solidFill>
                <a:latin typeface="Calibri" panose="020F0502020204030204" pitchFamily="34" charset="0"/>
                <a:cs typeface="Calibri" panose="020F0502020204030204" pitchFamily="34" charset="0"/>
              </a:rPr>
              <a:t>Argument v Non-argument?</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1"/>
          </a:xfrm>
        </p:spPr>
        <p:txBody>
          <a:bodyPr/>
          <a:lstStyle/>
          <a:p>
            <a:r>
              <a:rPr kumimoji="0" lang="en-GB"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Example 2</a:t>
            </a:r>
          </a:p>
          <a:p>
            <a:r>
              <a:rPr lang="en-GB" sz="2800" dirty="0">
                <a:solidFill>
                  <a:prstClr val="black"/>
                </a:solidFill>
                <a:latin typeface="Calibri" panose="020F0502020204030204" pitchFamily="34" charset="0"/>
                <a:cs typeface="Calibri" panose="020F0502020204030204" pitchFamily="34" charset="0"/>
              </a:rPr>
              <a:t>The majority of London Metro University students are working adults with families.  The University do a lot of targeted advertising to appeal to this sector of society.  Therefore, London Metro University must provide flexible class schedules to suit its students.</a:t>
            </a:r>
          </a:p>
          <a:p>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indent="-457200" algn="ctr">
              <a:buFont typeface="Wingdings" panose="05000000000000000000" pitchFamily="2" charset="2"/>
              <a:buChar char="ü"/>
            </a:pPr>
            <a:r>
              <a:rPr lang="en-GB" sz="2800" dirty="0">
                <a:solidFill>
                  <a:srgbClr val="FF0000"/>
                </a:solidFill>
                <a:latin typeface="Calibri" panose="020F0502020204030204" pitchFamily="34" charset="0"/>
                <a:cs typeface="Calibri" panose="020F0502020204030204" pitchFamily="34" charset="0"/>
              </a:rPr>
              <a:t>ARGUMENT</a:t>
            </a:r>
            <a:endParaRPr kumimoji="0" lang="en-GB" sz="2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Wingdings" panose="05000000000000000000" pitchFamily="2" charset="2"/>
              <a:buChar char="Ø"/>
            </a:pP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A27C3195-C389-4E6D-BD03-E58B35427A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07786708"/>
      </p:ext>
    </p:extLst>
  </p:cSld>
  <p:clrMapOvr>
    <a:masterClrMapping/>
  </p:clrMapOvr>
  <mc:AlternateContent xmlns:mc="http://schemas.openxmlformats.org/markup-compatibility/2006" xmlns:p14="http://schemas.microsoft.com/office/powerpoint/2010/main">
    <mc:Choice Requires="p14">
      <p:transition spd="slow" p14:dur="2000" advTm="71938"/>
    </mc:Choice>
    <mc:Fallback xmlns="">
      <p:transition spd="slow" advTm="71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09550" y="876300"/>
            <a:ext cx="11137901" cy="1247775"/>
          </a:xfrm>
        </p:spPr>
        <p:txBody>
          <a:bodyPr/>
          <a:lstStyle/>
          <a:p>
            <a:r>
              <a:rPr lang="en-GB" sz="5400" b="0" dirty="0">
                <a:solidFill>
                  <a:schemeClr val="tx1"/>
                </a:solidFill>
                <a:latin typeface="Calibri" panose="020F0502020204030204" pitchFamily="34" charset="0"/>
                <a:cs typeface="Calibri" panose="020F0502020204030204" pitchFamily="34" charset="0"/>
              </a:rPr>
              <a:t>Argument v Non-argument?</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1"/>
          </a:xfrm>
        </p:spPr>
        <p:txBody>
          <a:bodyPr/>
          <a:lstStyle/>
          <a:p>
            <a:r>
              <a:rPr kumimoji="0" lang="en-GB"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Example 3</a:t>
            </a:r>
          </a:p>
          <a:p>
            <a:r>
              <a:rPr lang="en-GB" sz="2800" dirty="0">
                <a:solidFill>
                  <a:prstClr val="black"/>
                </a:solidFill>
                <a:latin typeface="Calibri" panose="020F0502020204030204" pitchFamily="34" charset="0"/>
                <a:cs typeface="Calibri" panose="020F0502020204030204" pitchFamily="34" charset="0"/>
              </a:rPr>
              <a:t>There were two million people at the protest on Saturday.  The march took place peacefully as protesters completed the walk to Parliament Square from Hyde Park Corner.  At the end, there were a series of famous people making inspirational speeches to the public.</a:t>
            </a:r>
            <a:endParaRPr kumimoji="0" lang="en-GB" sz="2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GB" dirty="0">
              <a:latin typeface="Calibri" panose="020F0502020204030204" pitchFamily="34" charset="0"/>
              <a:cs typeface="Calibri" panose="020F0502020204030204" pitchFamily="34" charset="0"/>
            </a:endParaRPr>
          </a:p>
          <a:p>
            <a:pPr marL="457200" indent="-457200">
              <a:buAutoNum type="arabicPeriod"/>
            </a:pP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86077F80-5873-4743-ABB7-DF244779D6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80320940"/>
      </p:ext>
    </p:extLst>
  </p:cSld>
  <p:clrMapOvr>
    <a:masterClrMapping/>
  </p:clrMapOvr>
  <mc:AlternateContent xmlns:mc="http://schemas.openxmlformats.org/markup-compatibility/2006" xmlns:p14="http://schemas.microsoft.com/office/powerpoint/2010/main">
    <mc:Choice Requires="p14">
      <p:transition spd="slow" p14:dur="2000" advTm="84285"/>
    </mc:Choice>
    <mc:Fallback xmlns="">
      <p:transition spd="slow" advTm="84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76225" y="1295400"/>
            <a:ext cx="10391775" cy="1019176"/>
          </a:xfrm>
        </p:spPr>
        <p:txBody>
          <a:bodyPr/>
          <a:lstStyle/>
          <a:p>
            <a:r>
              <a:rPr kumimoji="0" lang="en-GB" sz="6000" b="0" i="0" u="none" strike="noStrike" kern="1200" cap="none" spc="0" normalizeH="0" baseline="0" noProof="0" dirty="0">
                <a:ln>
                  <a:noFill/>
                </a:ln>
                <a:solidFill>
                  <a:prstClr val="black"/>
                </a:solidFill>
                <a:effectLst/>
                <a:uLnTx/>
                <a:uFillTx/>
                <a:latin typeface="Calibri Light" panose="020F0302020204030204"/>
                <a:ea typeface="+mj-ea"/>
                <a:cs typeface="+mj-cs"/>
              </a:rPr>
              <a:t>Aims: </a:t>
            </a:r>
            <a:r>
              <a:rPr lang="en-GB" b="0" dirty="0">
                <a:solidFill>
                  <a:prstClr val="black"/>
                </a:solidFill>
                <a:latin typeface="Calibri Light" panose="020F0302020204030204"/>
              </a:rPr>
              <a:t>Lecture</a:t>
            </a:r>
            <a:r>
              <a:rPr kumimoji="0" lang="en-GB" sz="60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lang="en-GB" b="0" dirty="0">
                <a:solidFill>
                  <a:prstClr val="black"/>
                </a:solidFill>
                <a:latin typeface="Calibri Light" panose="020F0302020204030204"/>
              </a:rPr>
              <a:t>11a</a:t>
            </a:r>
            <a:r>
              <a:rPr lang="en-GB" dirty="0"/>
              <a:t>eek 1 Aims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2"/>
          </a:xfrm>
        </p:spPr>
        <p:txBody>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To review the online lecture videos from week 4</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n-GB" sz="2800" dirty="0">
                <a:solidFill>
                  <a:prstClr val="black"/>
                </a:solidFill>
                <a:latin typeface="Calibri" panose="020F0502020204030204"/>
              </a:rPr>
              <a:t>To compare argument v non-argument</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n-GB" sz="2800" dirty="0">
                <a:solidFill>
                  <a:prstClr val="black"/>
                </a:solidFill>
                <a:latin typeface="Calibri" panose="020F0502020204030204"/>
              </a:rPr>
              <a:t>To review types of non-argument</a:t>
            </a: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E20F64EC-A387-4BBC-BCBE-8403A976F1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96491811"/>
      </p:ext>
    </p:extLst>
  </p:cSld>
  <p:clrMapOvr>
    <a:masterClrMapping/>
  </p:clrMapOvr>
  <mc:AlternateContent xmlns:mc="http://schemas.openxmlformats.org/markup-compatibility/2006" xmlns:p14="http://schemas.microsoft.com/office/powerpoint/2010/main">
    <mc:Choice Requires="p14">
      <p:transition spd="slow" p14:dur="2000" advTm="29637"/>
    </mc:Choice>
    <mc:Fallback xmlns="">
      <p:transition spd="slow" advTm="29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09550" y="876300"/>
            <a:ext cx="11137901" cy="1247775"/>
          </a:xfrm>
        </p:spPr>
        <p:txBody>
          <a:bodyPr/>
          <a:lstStyle/>
          <a:p>
            <a:r>
              <a:rPr lang="en-GB" sz="5400" b="0" dirty="0">
                <a:solidFill>
                  <a:schemeClr val="tx1"/>
                </a:solidFill>
                <a:latin typeface="Calibri" panose="020F0502020204030204" pitchFamily="34" charset="0"/>
                <a:cs typeface="Calibri" panose="020F0502020204030204" pitchFamily="34" charset="0"/>
              </a:rPr>
              <a:t>Argument v Non-argument?</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1"/>
          </a:xfrm>
        </p:spPr>
        <p:txBody>
          <a:bodyPr/>
          <a:lstStyle/>
          <a:p>
            <a:r>
              <a:rPr kumimoji="0" lang="en-GB"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Example 3</a:t>
            </a:r>
          </a:p>
          <a:p>
            <a:r>
              <a:rPr lang="en-GB" sz="2800" dirty="0">
                <a:solidFill>
                  <a:prstClr val="black"/>
                </a:solidFill>
                <a:latin typeface="Calibri" panose="020F0502020204030204" pitchFamily="34" charset="0"/>
                <a:cs typeface="Calibri" panose="020F0502020204030204" pitchFamily="34" charset="0"/>
              </a:rPr>
              <a:t>There were two million people at the protest on Saturday.  The march took place peacefully as protesters completed the walk to Parliament Square from Hyde Park Corner.  At the end, there were a series of famous people making inspirational speeches to the public.</a:t>
            </a:r>
          </a:p>
          <a:p>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indent="-457200" algn="ctr">
              <a:buFont typeface="Wingdings" panose="05000000000000000000" pitchFamily="2" charset="2"/>
              <a:buChar char="ü"/>
            </a:pPr>
            <a:r>
              <a:rPr kumimoji="0" lang="en-GB" sz="2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DESCRIP</a:t>
            </a:r>
            <a:r>
              <a:rPr lang="en-GB" sz="2800" dirty="0">
                <a:solidFill>
                  <a:srgbClr val="FF0000"/>
                </a:solidFill>
                <a:latin typeface="Calibri" panose="020F0502020204030204" pitchFamily="34" charset="0"/>
                <a:cs typeface="Calibri" panose="020F0502020204030204" pitchFamily="34" charset="0"/>
              </a:rPr>
              <a:t>TION</a:t>
            </a:r>
            <a:endParaRPr kumimoji="0" lang="en-GB" sz="2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Wingdings" panose="05000000000000000000" pitchFamily="2" charset="2"/>
              <a:buChar char="Ø"/>
            </a:pPr>
            <a:endParaRPr lang="en-GB" dirty="0">
              <a:latin typeface="Calibri" panose="020F0502020204030204" pitchFamily="34" charset="0"/>
              <a:cs typeface="Calibri" panose="020F0502020204030204" pitchFamily="34" charset="0"/>
            </a:endParaRPr>
          </a:p>
          <a:p>
            <a:pPr marL="457200" indent="-457200">
              <a:buAutoNum type="arabicPeriod"/>
            </a:pP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92F881EB-7089-4F07-8B3C-9A538B4A24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10454024"/>
      </p:ext>
    </p:extLst>
  </p:cSld>
  <p:clrMapOvr>
    <a:masterClrMapping/>
  </p:clrMapOvr>
  <mc:AlternateContent xmlns:mc="http://schemas.openxmlformats.org/markup-compatibility/2006">
    <mc:Choice xmlns:p14="http://schemas.microsoft.com/office/powerpoint/2010/main" Requires="p14">
      <p:transition spd="slow" p14:dur="2000" advTm="59716"/>
    </mc:Choice>
    <mc:Fallback>
      <p:transition spd="slow" advTm="59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09550" y="876300"/>
            <a:ext cx="11137901" cy="1247775"/>
          </a:xfrm>
        </p:spPr>
        <p:txBody>
          <a:bodyPr/>
          <a:lstStyle/>
          <a:p>
            <a:r>
              <a:rPr lang="en-GB" sz="5400" b="0" dirty="0">
                <a:solidFill>
                  <a:schemeClr val="tx1"/>
                </a:solidFill>
                <a:latin typeface="Calibri" panose="020F0502020204030204" pitchFamily="34" charset="0"/>
                <a:cs typeface="Calibri" panose="020F0502020204030204" pitchFamily="34" charset="0"/>
              </a:rPr>
              <a:t>Conclusion</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266950"/>
            <a:ext cx="10515600" cy="3822701"/>
          </a:xfrm>
        </p:spPr>
        <p:txBody>
          <a:bodyPr/>
          <a:lstStyle/>
          <a:p>
            <a:pPr marL="457200" indent="-457200">
              <a:buFont typeface="Wingdings" panose="05000000000000000000" pitchFamily="2" charset="2"/>
              <a:buChar char="Ø"/>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It is important to analyse a text and assess its purpose</a:t>
            </a:r>
          </a:p>
          <a:p>
            <a:pPr marL="457200" indent="-457200">
              <a:buFont typeface="Wingdings" panose="05000000000000000000" pitchFamily="2" charset="2"/>
              <a:buChar char="Ø"/>
            </a:pPr>
            <a:r>
              <a:rPr lang="en-GB" sz="2800" dirty="0">
                <a:solidFill>
                  <a:prstClr val="black"/>
                </a:solidFill>
                <a:latin typeface="Calibri" panose="020F0502020204030204"/>
              </a:rPr>
              <a:t>Not all texts will contain arguments</a:t>
            </a:r>
          </a:p>
          <a:p>
            <a:pPr marL="457200" indent="-457200">
              <a:buFont typeface="Wingdings" panose="05000000000000000000" pitchFamily="2" charset="2"/>
              <a:buChar char="Ø"/>
            </a:pPr>
            <a:r>
              <a:rPr lang="en-GB" sz="2800" dirty="0">
                <a:solidFill>
                  <a:prstClr val="black"/>
                </a:solidFill>
                <a:latin typeface="Calibri" panose="020F0502020204030204"/>
              </a:rPr>
              <a:t>Examples of non-arguments are a summary, an explanation and a description</a:t>
            </a:r>
          </a:p>
          <a:p>
            <a:pPr marL="457200" indent="-457200">
              <a:buFont typeface="Wingdings" panose="05000000000000000000" pitchFamily="2" charset="2"/>
              <a:buChar char="Ø"/>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Signal words e.g. therefore, as a consequence, hence, to </a:t>
            </a:r>
            <a:r>
              <a:rPr lang="en-GB" sz="2800" dirty="0">
                <a:solidFill>
                  <a:prstClr val="black"/>
                </a:solidFill>
                <a:latin typeface="Calibri" panose="020F0502020204030204"/>
              </a:rPr>
              <a:t>denote a conclusion</a:t>
            </a:r>
          </a:p>
          <a:p>
            <a:pPr marL="457200" indent="-457200">
              <a:buFont typeface="Wingdings" panose="05000000000000000000" pitchFamily="2" charset="2"/>
              <a:buChar char="Ø"/>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 conclusion preceded by a line of reasoning indicates an argument</a:t>
            </a:r>
          </a:p>
          <a:p>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Wingdings" panose="05000000000000000000" pitchFamily="2" charset="2"/>
              <a:buChar char="Ø"/>
            </a:pPr>
            <a:endParaRPr lang="en-GB" dirty="0">
              <a:latin typeface="Calibri" panose="020F0502020204030204" pitchFamily="34" charset="0"/>
              <a:cs typeface="Calibri" panose="020F0502020204030204" pitchFamily="34" charset="0"/>
            </a:endParaRPr>
          </a:p>
          <a:p>
            <a:pPr marL="457200" indent="-457200">
              <a:buAutoNum type="arabicPeriod"/>
            </a:pP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1026" name="Picture 2" descr="Image result for conclusion images">
            <a:extLst>
              <a:ext uri="{FF2B5EF4-FFF2-40B4-BE49-F238E27FC236}">
                <a16:creationId xmlns:a16="http://schemas.microsoft.com/office/drawing/2014/main" id="{175B6EB2-4EA4-4DA8-BC71-1DAF261471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9920" y="833438"/>
            <a:ext cx="2580640" cy="19868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52C06D5F-023F-430D-83BB-88B580AB93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88771820"/>
      </p:ext>
    </p:extLst>
  </p:cSld>
  <p:clrMapOvr>
    <a:masterClrMapping/>
  </p:clrMapOvr>
  <mc:AlternateContent xmlns:mc="http://schemas.openxmlformats.org/markup-compatibility/2006">
    <mc:Choice xmlns:p14="http://schemas.microsoft.com/office/powerpoint/2010/main" Requires="p14">
      <p:transition spd="slow" p14:dur="2000" advTm="84786"/>
    </mc:Choice>
    <mc:Fallback>
      <p:transition spd="slow" advTm="84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09550" y="876300"/>
            <a:ext cx="11137901" cy="1247775"/>
          </a:xfrm>
        </p:spPr>
        <p:txBody>
          <a:bodyPr/>
          <a:lstStyle/>
          <a:p>
            <a:r>
              <a:rPr lang="en-GB" sz="5400" b="0" dirty="0">
                <a:solidFill>
                  <a:schemeClr val="tx1"/>
                </a:solidFill>
                <a:latin typeface="Calibri" panose="020F0502020204030204" pitchFamily="34" charset="0"/>
                <a:cs typeface="Calibri" panose="020F0502020204030204" pitchFamily="34" charset="0"/>
              </a:rPr>
              <a:t>Summary</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1"/>
          </a:xfrm>
        </p:spPr>
        <p:txBody>
          <a:bodyPr/>
          <a:lstStyle/>
          <a:p>
            <a:r>
              <a:rPr lang="en-GB" sz="2800" dirty="0">
                <a:latin typeface="Calibri" panose="020F0502020204030204" pitchFamily="34" charset="0"/>
                <a:cs typeface="Calibri" panose="020F0502020204030204" pitchFamily="34" charset="0"/>
              </a:rPr>
              <a:t>We have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reviewed the online lecture videos from week 4</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compared argument v non-argument</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reviewed types of non-argument</a:t>
            </a:r>
          </a:p>
          <a:p>
            <a:endParaRPr lang="en-GB" sz="2800" dirty="0">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Wingdings" panose="05000000000000000000" pitchFamily="2" charset="2"/>
              <a:buChar char="Ø"/>
            </a:pPr>
            <a:endParaRPr lang="en-GB" dirty="0">
              <a:latin typeface="Calibri" panose="020F0502020204030204" pitchFamily="34" charset="0"/>
              <a:cs typeface="Calibri" panose="020F0502020204030204" pitchFamily="34" charset="0"/>
            </a:endParaRPr>
          </a:p>
          <a:p>
            <a:pPr marL="457200" indent="-457200">
              <a:buAutoNum type="arabicPeriod"/>
            </a:pP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0F5185E0-C29F-4B8F-9B74-537E93D7B1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86380678"/>
      </p:ext>
    </p:extLst>
  </p:cSld>
  <p:clrMapOvr>
    <a:masterClrMapping/>
  </p:clrMapOvr>
  <mc:AlternateContent xmlns:mc="http://schemas.openxmlformats.org/markup-compatibility/2006">
    <mc:Choice xmlns:p14="http://schemas.microsoft.com/office/powerpoint/2010/main" Requires="p14">
      <p:transition spd="slow" p14:dur="2000" advTm="58594"/>
    </mc:Choice>
    <mc:Fallback>
      <p:transition spd="slow" advTm="58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4EAD-02EE-4686-BC7C-53E463E8C65A}"/>
              </a:ext>
            </a:extLst>
          </p:cNvPr>
          <p:cNvSpPr>
            <a:spLocks noGrp="1"/>
          </p:cNvSpPr>
          <p:nvPr>
            <p:ph type="title"/>
          </p:nvPr>
        </p:nvSpPr>
        <p:spPr>
          <a:xfrm>
            <a:off x="831851" y="1709739"/>
            <a:ext cx="10515600" cy="1357311"/>
          </a:xfrm>
        </p:spPr>
        <p:txBody>
          <a:bodyPr/>
          <a:lstStyle/>
          <a:p>
            <a:pPr algn="ctr"/>
            <a:r>
              <a:rPr lang="en-GB" b="0" dirty="0">
                <a:solidFill>
                  <a:schemeClr val="tx1"/>
                </a:solidFill>
              </a:rPr>
              <a:t>Thank you!</a:t>
            </a:r>
          </a:p>
        </p:txBody>
      </p:sp>
      <p:sp>
        <p:nvSpPr>
          <p:cNvPr id="3" name="Text Placeholder 2">
            <a:extLst>
              <a:ext uri="{FF2B5EF4-FFF2-40B4-BE49-F238E27FC236}">
                <a16:creationId xmlns:a16="http://schemas.microsoft.com/office/drawing/2014/main" id="{BD667DAF-433C-4EDE-9C90-AF59C12D9F63}"/>
              </a:ext>
            </a:extLst>
          </p:cNvPr>
          <p:cNvSpPr>
            <a:spLocks noGrp="1"/>
          </p:cNvSpPr>
          <p:nvPr>
            <p:ph type="body" idx="1"/>
          </p:nvPr>
        </p:nvSpPr>
        <p:spPr/>
        <p:txBody>
          <a:bodyPr/>
          <a:lstStyle/>
          <a:p>
            <a:r>
              <a:rPr lang="en-GB" dirty="0"/>
              <a:t>Next Lecture: Week 11 </a:t>
            </a:r>
            <a:r>
              <a:rPr lang="en-GB"/>
              <a:t>Part 11b</a:t>
            </a:r>
            <a:endParaRPr lang="en-GB" dirty="0"/>
          </a:p>
          <a:p>
            <a:r>
              <a:rPr kumimoji="0" lang="en-GB" sz="2800" i="0" u="none" strike="noStrike" kern="1200" cap="none" spc="0" normalizeH="0" baseline="0" noProof="0" dirty="0">
                <a:ln>
                  <a:noFill/>
                </a:ln>
                <a:solidFill>
                  <a:srgbClr val="201F1E"/>
                </a:solidFill>
                <a:effectLst/>
                <a:uLnTx/>
                <a:uFillTx/>
                <a:latin typeface="Calibri" panose="020F0502020204030204" pitchFamily="34" charset="0"/>
                <a:ea typeface="Calibri" panose="020F0502020204030204" pitchFamily="34" charset="0"/>
                <a:cs typeface="+mj-cs"/>
              </a:rPr>
              <a:t>UF05-Critical Thinking</a:t>
            </a:r>
            <a:endParaRPr lang="en-GB" sz="2800" dirty="0"/>
          </a:p>
        </p:txBody>
      </p:sp>
      <p:pic>
        <p:nvPicPr>
          <p:cNvPr id="4" name="Audio 3">
            <a:hlinkClick r:id="" action="ppaction://media"/>
            <a:extLst>
              <a:ext uri="{FF2B5EF4-FFF2-40B4-BE49-F238E27FC236}">
                <a16:creationId xmlns:a16="http://schemas.microsoft.com/office/drawing/2014/main" id="{103D9192-605B-46AC-BCD0-682AB4B2FC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99818250"/>
      </p:ext>
    </p:extLst>
  </p:cSld>
  <p:clrMapOvr>
    <a:masterClrMapping/>
  </p:clrMapOvr>
  <mc:AlternateContent xmlns:mc="http://schemas.openxmlformats.org/markup-compatibility/2006">
    <mc:Choice xmlns:p14="http://schemas.microsoft.com/office/powerpoint/2010/main" Requires="p14">
      <p:transition spd="slow" p14:dur="2000" advTm="14476"/>
    </mc:Choice>
    <mc:Fallback>
      <p:transition spd="slow" advTm="14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571500" y="1057277"/>
            <a:ext cx="10775951" cy="1114423"/>
          </a:xfrm>
        </p:spPr>
        <p:txBody>
          <a:bodyPr/>
          <a:lstStyle/>
          <a:p>
            <a:r>
              <a:rPr lang="en-GB" b="0" dirty="0">
                <a:solidFill>
                  <a:prstClr val="black"/>
                </a:solidFill>
                <a:latin typeface="Calibri Light" panose="020F0302020204030204"/>
              </a:rPr>
              <a:t>Final Exam Countdown</a:t>
            </a:r>
            <a:endParaRPr lang="en-GB" dirty="0"/>
          </a:p>
        </p:txBody>
      </p:sp>
      <p:graphicFrame>
        <p:nvGraphicFramePr>
          <p:cNvPr id="5" name="Table 5">
            <a:extLst>
              <a:ext uri="{FF2B5EF4-FFF2-40B4-BE49-F238E27FC236}">
                <a16:creationId xmlns:a16="http://schemas.microsoft.com/office/drawing/2014/main" id="{24313DBE-BC72-4C9B-9B55-634705610EAE}"/>
              </a:ext>
            </a:extLst>
          </p:cNvPr>
          <p:cNvGraphicFramePr>
            <a:graphicFrameLocks noGrp="1"/>
          </p:cNvGraphicFramePr>
          <p:nvPr>
            <p:extLst>
              <p:ext uri="{D42A27DB-BD31-4B8C-83A1-F6EECF244321}">
                <p14:modId xmlns:p14="http://schemas.microsoft.com/office/powerpoint/2010/main" val="2648498354"/>
              </p:ext>
            </p:extLst>
          </p:nvPr>
        </p:nvGraphicFramePr>
        <p:xfrm>
          <a:off x="2114549" y="2686050"/>
          <a:ext cx="8639176" cy="2705100"/>
        </p:xfrm>
        <a:graphic>
          <a:graphicData uri="http://schemas.openxmlformats.org/drawingml/2006/table">
            <a:tbl>
              <a:tblPr firstRow="1" bandRow="1">
                <a:tableStyleId>{21E4AEA4-8DFA-4A89-87EB-49C32662AFE0}</a:tableStyleId>
              </a:tblPr>
              <a:tblGrid>
                <a:gridCol w="4319588">
                  <a:extLst>
                    <a:ext uri="{9D8B030D-6E8A-4147-A177-3AD203B41FA5}">
                      <a16:colId xmlns:a16="http://schemas.microsoft.com/office/drawing/2014/main" val="3275088863"/>
                    </a:ext>
                  </a:extLst>
                </a:gridCol>
                <a:gridCol w="4319588">
                  <a:extLst>
                    <a:ext uri="{9D8B030D-6E8A-4147-A177-3AD203B41FA5}">
                      <a16:colId xmlns:a16="http://schemas.microsoft.com/office/drawing/2014/main" val="281995451"/>
                    </a:ext>
                  </a:extLst>
                </a:gridCol>
              </a:tblGrid>
              <a:tr h="676275">
                <a:tc>
                  <a:txBody>
                    <a:bodyPr/>
                    <a:lstStyle/>
                    <a:p>
                      <a:r>
                        <a:rPr lang="en-GB" dirty="0"/>
                        <a:t>Week </a:t>
                      </a:r>
                    </a:p>
                  </a:txBody>
                  <a:tcPr/>
                </a:tc>
                <a:tc>
                  <a:txBody>
                    <a:bodyPr/>
                    <a:lstStyle/>
                    <a:p>
                      <a:r>
                        <a:rPr lang="en-GB" dirty="0"/>
                        <a:t>Task</a:t>
                      </a:r>
                    </a:p>
                  </a:txBody>
                  <a:tcPr/>
                </a:tc>
                <a:extLst>
                  <a:ext uri="{0D108BD9-81ED-4DB2-BD59-A6C34878D82A}">
                    <a16:rowId xmlns:a16="http://schemas.microsoft.com/office/drawing/2014/main" val="2420225513"/>
                  </a:ext>
                </a:extLst>
              </a:tr>
              <a:tr h="676275">
                <a:tc>
                  <a:txBody>
                    <a:bodyPr/>
                    <a:lstStyle/>
                    <a:p>
                      <a:r>
                        <a:rPr lang="en-GB" dirty="0"/>
                        <a:t>Week 11</a:t>
                      </a:r>
                    </a:p>
                  </a:txBody>
                  <a:tcPr/>
                </a:tc>
                <a:tc>
                  <a:txBody>
                    <a:bodyPr/>
                    <a:lstStyle/>
                    <a:p>
                      <a:r>
                        <a:rPr lang="en-GB" dirty="0"/>
                        <a:t>Mock Exam</a:t>
                      </a:r>
                    </a:p>
                  </a:txBody>
                  <a:tcPr/>
                </a:tc>
                <a:extLst>
                  <a:ext uri="{0D108BD9-81ED-4DB2-BD59-A6C34878D82A}">
                    <a16:rowId xmlns:a16="http://schemas.microsoft.com/office/drawing/2014/main" val="4015137760"/>
                  </a:ext>
                </a:extLst>
              </a:tr>
              <a:tr h="676275">
                <a:tc>
                  <a:txBody>
                    <a:bodyPr/>
                    <a:lstStyle/>
                    <a:p>
                      <a:r>
                        <a:rPr lang="en-GB" dirty="0"/>
                        <a:t>Week 12</a:t>
                      </a:r>
                    </a:p>
                  </a:txBody>
                  <a:tcPr/>
                </a:tc>
                <a:tc>
                  <a:txBody>
                    <a:bodyPr/>
                    <a:lstStyle/>
                    <a:p>
                      <a:r>
                        <a:rPr lang="en-GB" dirty="0"/>
                        <a:t>Mock Exam Feedback</a:t>
                      </a:r>
                    </a:p>
                  </a:txBody>
                  <a:tcPr/>
                </a:tc>
                <a:extLst>
                  <a:ext uri="{0D108BD9-81ED-4DB2-BD59-A6C34878D82A}">
                    <a16:rowId xmlns:a16="http://schemas.microsoft.com/office/drawing/2014/main" val="1716900177"/>
                  </a:ext>
                </a:extLst>
              </a:tr>
              <a:tr h="676275">
                <a:tc>
                  <a:txBody>
                    <a:bodyPr/>
                    <a:lstStyle/>
                    <a:p>
                      <a:r>
                        <a:rPr lang="en-GB" dirty="0"/>
                        <a:t>Week 13</a:t>
                      </a:r>
                    </a:p>
                  </a:txBody>
                  <a:tcPr/>
                </a:tc>
                <a:tc>
                  <a:txBody>
                    <a:bodyPr/>
                    <a:lstStyle/>
                    <a:p>
                      <a:r>
                        <a:rPr lang="en-GB" dirty="0"/>
                        <a:t>FINAL EXAM</a:t>
                      </a:r>
                    </a:p>
                  </a:txBody>
                  <a:tcPr/>
                </a:tc>
                <a:extLst>
                  <a:ext uri="{0D108BD9-81ED-4DB2-BD59-A6C34878D82A}">
                    <a16:rowId xmlns:a16="http://schemas.microsoft.com/office/drawing/2014/main" val="845994477"/>
                  </a:ext>
                </a:extLst>
              </a:tr>
            </a:tbl>
          </a:graphicData>
        </a:graphic>
      </p:graphicFrame>
      <p:pic>
        <p:nvPicPr>
          <p:cNvPr id="3" name="Audio 2">
            <a:hlinkClick r:id="" action="ppaction://media"/>
            <a:extLst>
              <a:ext uri="{FF2B5EF4-FFF2-40B4-BE49-F238E27FC236}">
                <a16:creationId xmlns:a16="http://schemas.microsoft.com/office/drawing/2014/main" id="{AB2AE675-C131-4626-8FB1-580A339554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02897447"/>
      </p:ext>
    </p:extLst>
  </p:cSld>
  <p:clrMapOvr>
    <a:masterClrMapping/>
  </p:clrMapOvr>
  <mc:AlternateContent xmlns:mc="http://schemas.openxmlformats.org/markup-compatibility/2006" xmlns:p14="http://schemas.microsoft.com/office/powerpoint/2010/main">
    <mc:Choice Requires="p14">
      <p:transition spd="slow" p14:dur="2000" advTm="51414"/>
    </mc:Choice>
    <mc:Fallback xmlns="">
      <p:transition spd="slow" advTm="51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C90E0533-864A-431F-AD71-F217DB49ED64}"/>
              </a:ext>
            </a:extLst>
          </p:cNvPr>
          <p:cNvSpPr>
            <a:spLocks noGrp="1"/>
          </p:cNvSpPr>
          <p:nvPr>
            <p:ph type="title"/>
          </p:nvPr>
        </p:nvSpPr>
        <p:spPr>
          <a:xfrm>
            <a:off x="970908" y="1220919"/>
            <a:ext cx="5425781" cy="2387600"/>
          </a:xfrm>
        </p:spPr>
        <p:txBody>
          <a:bodyPr vert="horz" lIns="91440" tIns="45720" rIns="91440" bIns="45720" rtlCol="0" anchor="b">
            <a:normAutofit/>
          </a:bodyPr>
          <a:lstStyle/>
          <a:p>
            <a:pPr>
              <a:lnSpc>
                <a:spcPct val="90000"/>
              </a:lnSpc>
            </a:pPr>
            <a:r>
              <a:rPr lang="en-US" sz="5600" b="0" kern="1200">
                <a:solidFill>
                  <a:schemeClr val="tx1"/>
                </a:solidFill>
                <a:latin typeface="+mj-lt"/>
                <a:ea typeface="+mj-ea"/>
                <a:cs typeface="+mj-cs"/>
              </a:rPr>
              <a:t>Argument v Non-argument?</a:t>
            </a:r>
          </a:p>
        </p:txBody>
      </p:sp>
      <p:sp>
        <p:nvSpPr>
          <p:cNvPr id="9" name="Freeform: Shape 8">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Oval 10">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Block Arc 12">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17" name="Straight Connector 16">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 name="Arc 20">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Audio 2">
            <a:hlinkClick r:id="" action="ppaction://media"/>
            <a:extLst>
              <a:ext uri="{FF2B5EF4-FFF2-40B4-BE49-F238E27FC236}">
                <a16:creationId xmlns:a16="http://schemas.microsoft.com/office/drawing/2014/main" id="{3AC25985-18CF-4F90-8C18-AB61AF2B6D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19773567"/>
      </p:ext>
    </p:extLst>
  </p:cSld>
  <p:clrMapOvr>
    <a:masterClrMapping/>
  </p:clrMapOvr>
  <mc:AlternateContent xmlns:mc="http://schemas.openxmlformats.org/markup-compatibility/2006" xmlns:p14="http://schemas.microsoft.com/office/powerpoint/2010/main">
    <mc:Choice Requires="p14">
      <p:transition spd="slow" p14:dur="2000" advTm="20913"/>
    </mc:Choice>
    <mc:Fallback xmlns="">
      <p:transition spd="slow" advTm="20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168400"/>
            <a:ext cx="10248899" cy="955675"/>
          </a:xfrm>
        </p:spPr>
        <p:txBody>
          <a:bodyPr/>
          <a:lstStyle/>
          <a:p>
            <a:r>
              <a:rPr lang="en-GB" dirty="0">
                <a:latin typeface="Calibri" panose="020F0502020204030204" pitchFamily="34" charset="0"/>
                <a:cs typeface="Calibri" panose="020F0502020204030204" pitchFamily="34" charset="0"/>
              </a:rPr>
              <a:t> </a:t>
            </a:r>
            <a:r>
              <a:rPr kumimoji="0" lang="en-GB" sz="6000" b="0" i="0" u="none" strike="noStrike" kern="1200" cap="none" spc="0" normalizeH="0" baseline="0" noProof="0" dirty="0">
                <a:ln>
                  <a:noFill/>
                </a:ln>
                <a:solidFill>
                  <a:prstClr val="black"/>
                </a:solidFill>
                <a:effectLst/>
                <a:uLnTx/>
                <a:uFillTx/>
                <a:latin typeface="Calibri Light" panose="020F0302020204030204"/>
                <a:ea typeface="+mj-ea"/>
                <a:cs typeface="+mj-cs"/>
              </a:rPr>
              <a:t>Types of Non-Argument</a:t>
            </a:r>
            <a:r>
              <a:rPr lang="en-GB" dirty="0"/>
              <a:t>Aims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2"/>
          </a:xfrm>
        </p:spPr>
        <p:txBody>
          <a:bodyPr/>
          <a:lstStyle/>
          <a:p>
            <a:pPr marR="0" lvl="0" algn="l" defTabSz="914400" rtl="0" eaLnBrk="1" fontAlgn="auto" latinLnBrk="0" hangingPunct="1">
              <a:lnSpc>
                <a:spcPct val="90000"/>
              </a:lnSpc>
              <a:spcBef>
                <a:spcPts val="1000"/>
              </a:spcBef>
              <a:spcAft>
                <a:spcPts val="0"/>
              </a:spcAft>
              <a:buClrTx/>
              <a:buSzTx/>
              <a:tabLst/>
              <a:defRPr/>
            </a:pPr>
            <a:r>
              <a:rPr lang="en-GB" sz="3200" dirty="0">
                <a:solidFill>
                  <a:srgbClr val="0070C0"/>
                </a:solidFill>
                <a:latin typeface="Calibri" panose="020F0502020204030204"/>
              </a:rPr>
              <a:t>Name three types of non-argument.</a:t>
            </a: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39C0F99C-E67E-4F7B-8DC0-A5D669858F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28977200"/>
      </p:ext>
    </p:extLst>
  </p:cSld>
  <p:clrMapOvr>
    <a:masterClrMapping/>
  </p:clrMapOvr>
  <mc:AlternateContent xmlns:mc="http://schemas.openxmlformats.org/markup-compatibility/2006" xmlns:p14="http://schemas.microsoft.com/office/powerpoint/2010/main">
    <mc:Choice Requires="p14">
      <p:transition spd="slow" p14:dur="2000" advTm="67582"/>
    </mc:Choice>
    <mc:Fallback xmlns="">
      <p:transition spd="slow" advTm="67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168400"/>
            <a:ext cx="10248899" cy="955675"/>
          </a:xfrm>
        </p:spPr>
        <p:txBody>
          <a:bodyPr/>
          <a:lstStyle/>
          <a:p>
            <a:r>
              <a:rPr lang="en-GB" dirty="0">
                <a:latin typeface="Calibri" panose="020F0502020204030204" pitchFamily="34" charset="0"/>
                <a:cs typeface="Calibri" panose="020F0502020204030204" pitchFamily="34" charset="0"/>
              </a:rPr>
              <a:t> </a:t>
            </a:r>
            <a:r>
              <a:rPr kumimoji="0" lang="en-GB" sz="6000" b="0" i="0" u="none" strike="noStrike" kern="1200" cap="none" spc="0" normalizeH="0" baseline="0" noProof="0" dirty="0">
                <a:ln>
                  <a:noFill/>
                </a:ln>
                <a:solidFill>
                  <a:prstClr val="black"/>
                </a:solidFill>
                <a:effectLst/>
                <a:uLnTx/>
                <a:uFillTx/>
                <a:latin typeface="Calibri Light" panose="020F0302020204030204"/>
                <a:ea typeface="+mj-ea"/>
                <a:cs typeface="+mj-cs"/>
              </a:rPr>
              <a:t>Types of Non-Argument</a:t>
            </a:r>
            <a:r>
              <a:rPr lang="en-GB" dirty="0"/>
              <a:t>Aims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2"/>
          </a:xfrm>
        </p:spPr>
        <p:txBody>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3200" b="0" i="0" u="none" strike="noStrike" kern="1200" cap="none" spc="0" normalizeH="0" baseline="0" noProof="0" dirty="0">
                <a:ln>
                  <a:noFill/>
                </a:ln>
                <a:solidFill>
                  <a:srgbClr val="0070C0"/>
                </a:solidFill>
                <a:effectLst/>
                <a:uLnTx/>
                <a:uFillTx/>
                <a:latin typeface="Calibri" panose="020F0502020204030204"/>
                <a:ea typeface="+mn-ea"/>
                <a:cs typeface="+mn-cs"/>
              </a:rPr>
              <a:t>An explanation</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3200" b="0" i="0" u="none" strike="noStrike" kern="1200" cap="none" spc="0" normalizeH="0" baseline="0" noProof="0" dirty="0">
                <a:ln>
                  <a:noFill/>
                </a:ln>
                <a:solidFill>
                  <a:srgbClr val="0070C0"/>
                </a:solidFill>
                <a:effectLst/>
                <a:uLnTx/>
                <a:uFillTx/>
                <a:latin typeface="Calibri" panose="020F0502020204030204"/>
                <a:ea typeface="+mn-ea"/>
                <a:cs typeface="+mn-cs"/>
              </a:rPr>
              <a:t>A description</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3200" b="0" i="0" u="none" strike="noStrike" kern="1200" cap="none" spc="0" normalizeH="0" baseline="0" noProof="0" dirty="0">
                <a:ln>
                  <a:noFill/>
                </a:ln>
                <a:solidFill>
                  <a:srgbClr val="0070C0"/>
                </a:solidFill>
                <a:effectLst/>
                <a:uLnTx/>
                <a:uFillTx/>
                <a:latin typeface="Calibri" panose="020F0502020204030204"/>
                <a:ea typeface="+mn-ea"/>
                <a:cs typeface="+mn-cs"/>
              </a:rPr>
              <a:t>A summary</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lang="en-GB" sz="3200" dirty="0">
              <a:solidFill>
                <a:srgbClr val="0070C0"/>
              </a:solidFill>
              <a:latin typeface="Calibri" panose="020F0502020204030204"/>
            </a:endParaRPr>
          </a:p>
          <a:p>
            <a:pPr marR="0" lvl="0" algn="l" defTabSz="914400" rtl="0" eaLnBrk="1" fontAlgn="auto" latinLnBrk="0" hangingPunct="1">
              <a:lnSpc>
                <a:spcPct val="90000"/>
              </a:lnSpc>
              <a:spcBef>
                <a:spcPts val="1000"/>
              </a:spcBef>
              <a:spcAft>
                <a:spcPts val="0"/>
              </a:spcAft>
              <a:buClrTx/>
              <a:buSzTx/>
              <a:tabLst/>
              <a:defRPr/>
            </a:pPr>
            <a:r>
              <a:rPr kumimoji="0" lang="en-GB" sz="3200" b="0" i="0" u="none" strike="noStrike" kern="1200" cap="none" spc="0" normalizeH="0" baseline="0" noProof="0" dirty="0">
                <a:ln>
                  <a:noFill/>
                </a:ln>
                <a:solidFill>
                  <a:srgbClr val="0070C0"/>
                </a:solidFill>
                <a:effectLst/>
                <a:uLnTx/>
                <a:uFillTx/>
                <a:latin typeface="Calibri" panose="020F0502020204030204"/>
                <a:ea typeface="+mn-ea"/>
                <a:cs typeface="+mn-cs"/>
              </a:rPr>
              <a:t>Create a definition for each type.</a:t>
            </a: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9BEE259E-96B6-46DA-8582-62B2C9BD4C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84477852"/>
      </p:ext>
    </p:extLst>
  </p:cSld>
  <p:clrMapOvr>
    <a:masterClrMapping/>
  </p:clrMapOvr>
  <mc:AlternateContent xmlns:mc="http://schemas.openxmlformats.org/markup-compatibility/2006" xmlns:p14="http://schemas.microsoft.com/office/powerpoint/2010/main">
    <mc:Choice Requires="p14">
      <p:transition spd="slow" p14:dur="2000" advTm="132734"/>
    </mc:Choice>
    <mc:Fallback xmlns="">
      <p:transition spd="slow" advTm="132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304800" y="-323850"/>
            <a:ext cx="10648949" cy="3390900"/>
          </a:xfrm>
        </p:spPr>
        <p:txBody>
          <a:bodyPr/>
          <a:lstStyle/>
          <a:p>
            <a:r>
              <a:rPr lang="en-GB" sz="4800" dirty="0">
                <a:solidFill>
                  <a:srgbClr val="00B0F0"/>
                </a:solidFill>
                <a:latin typeface="Calibri" panose="020F0502020204030204" pitchFamily="34" charset="0"/>
                <a:cs typeface="Calibri" panose="020F0502020204030204" pitchFamily="34" charset="0"/>
              </a:rPr>
              <a:t>Summary or Explanation or Description?</a:t>
            </a:r>
            <a:br>
              <a:rPr lang="en-GB" sz="4800" dirty="0">
                <a:latin typeface="Calibri" panose="020F0502020204030204" pitchFamily="34" charset="0"/>
                <a:cs typeface="Calibri" panose="020F0502020204030204" pitchFamily="34" charset="0"/>
              </a:rPr>
            </a:br>
            <a:br>
              <a:rPr lang="en-GB" sz="4800" dirty="0">
                <a:latin typeface="Calibri" panose="020F0502020204030204" pitchFamily="34" charset="0"/>
                <a:cs typeface="Calibri" panose="020F0502020204030204" pitchFamily="34" charset="0"/>
              </a:rPr>
            </a:br>
            <a:endParaRPr lang="en-GB" sz="4800"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304800" y="1828801"/>
            <a:ext cx="11042651" cy="4260851"/>
          </a:xfrm>
        </p:spPr>
        <p:txBody>
          <a:bodyPr/>
          <a:lstStyle/>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r>
              <a:rPr lang="en-GB" sz="2800" b="1" dirty="0">
                <a:solidFill>
                  <a:srgbClr val="00B0F0"/>
                </a:solidFill>
                <a:latin typeface="Calibri" panose="020F0502020204030204"/>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can appear to have the structure of an argument.  It may include statements and reasons, leading to a final conclusion.  However, explanations do not attempt to persuade the reader of a point of view.</a:t>
            </a:r>
          </a:p>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r>
              <a:rPr lang="en-GB" sz="2800" b="1" dirty="0">
                <a:solidFill>
                  <a:srgbClr val="00B0F0"/>
                </a:solidFill>
                <a:latin typeface="Calibri" panose="020F0502020204030204"/>
              </a:rPr>
              <a:t>?</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gives an account of how something is done or what something is like.  Descriptive detail is not intended to persuade the reader of a point of view.</a:t>
            </a:r>
            <a:endParaRPr kumimoji="0" lang="en-GB" sz="28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r>
              <a:rPr lang="en-GB" sz="2800" b="1" dirty="0">
                <a:solidFill>
                  <a:srgbClr val="00B0F0"/>
                </a:solidFill>
                <a:latin typeface="Calibri" panose="020F0502020204030204"/>
              </a:rPr>
              <a:t>?</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is a reduced version of a longer text.  Typically, a summary repeats key points and draws attention to the most important aspects.  New material is not usually introduced.</a:t>
            </a:r>
            <a:endParaRPr kumimoji="0" lang="en-GB" sz="28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E251306D-DD31-467D-818A-694D3D3233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25784812"/>
      </p:ext>
    </p:extLst>
  </p:cSld>
  <p:clrMapOvr>
    <a:masterClrMapping/>
  </p:clrMapOvr>
  <mc:AlternateContent xmlns:mc="http://schemas.openxmlformats.org/markup-compatibility/2006" xmlns:p14="http://schemas.microsoft.com/office/powerpoint/2010/main">
    <mc:Choice Requires="p14">
      <p:transition spd="slow" p14:dur="2000" advTm="97615"/>
    </mc:Choice>
    <mc:Fallback xmlns="">
      <p:transition spd="slow" advTm="97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768349"/>
            <a:ext cx="10248899" cy="1060452"/>
          </a:xfrm>
        </p:spPr>
        <p:txBody>
          <a:bodyPr/>
          <a:lstStyle/>
          <a:p>
            <a:r>
              <a:rPr lang="en-GB" dirty="0">
                <a:latin typeface="Calibri" panose="020F0502020204030204" pitchFamily="34" charset="0"/>
                <a:cs typeface="Calibri" panose="020F0502020204030204" pitchFamily="34" charset="0"/>
              </a:rPr>
              <a:t> </a:t>
            </a:r>
            <a:r>
              <a:rPr kumimoji="0" lang="en-GB" sz="6000" b="0" i="0" u="none" strike="noStrike" kern="1200" cap="none" spc="0" normalizeH="0" baseline="0" noProof="0" dirty="0">
                <a:ln>
                  <a:noFill/>
                </a:ln>
                <a:solidFill>
                  <a:prstClr val="black"/>
                </a:solidFill>
                <a:effectLst/>
                <a:uLnTx/>
                <a:uFillTx/>
                <a:latin typeface="Calibri Light" panose="020F0302020204030204"/>
                <a:ea typeface="+mj-ea"/>
                <a:cs typeface="+mj-cs"/>
              </a:rPr>
              <a:t>Types of Non Argument</a:t>
            </a:r>
            <a:r>
              <a:rPr lang="en-GB" dirty="0"/>
              <a:t>Aims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304800" y="1828801"/>
            <a:ext cx="11042651" cy="4260851"/>
          </a:xfrm>
        </p:spPr>
        <p:txBody>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1" i="0" u="none" strike="noStrike" kern="1200" cap="none" spc="0" normalizeH="0" baseline="0" noProof="0" dirty="0">
                <a:ln>
                  <a:noFill/>
                </a:ln>
                <a:solidFill>
                  <a:srgbClr val="00B0F0"/>
                </a:solidFill>
                <a:effectLst/>
                <a:uLnTx/>
                <a:uFillTx/>
                <a:latin typeface="Calibri" panose="020F0502020204030204"/>
                <a:ea typeface="+mn-ea"/>
                <a:cs typeface="+mn-cs"/>
              </a:rPr>
              <a:t>An explanation</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can appear to have the structure of an argument.  It may include statements and reasons, leading to a final conclusion.  However, explanations do not attempt to persuade the reader of a point of view.</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1" i="0" u="none" strike="noStrike" kern="1200" cap="none" spc="0" normalizeH="0" baseline="0" noProof="0" dirty="0">
                <a:ln>
                  <a:noFill/>
                </a:ln>
                <a:solidFill>
                  <a:srgbClr val="00B0F0"/>
                </a:solidFill>
                <a:effectLst/>
                <a:uLnTx/>
                <a:uFillTx/>
                <a:latin typeface="Calibri" panose="020F0502020204030204"/>
                <a:ea typeface="+mn-ea"/>
                <a:cs typeface="+mn-cs"/>
              </a:rPr>
              <a:t>A description</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gives an account of how something is done or what something is like.  Descriptive detail is not intended to persuade the reader of a point of view.</a:t>
            </a:r>
            <a:endParaRPr kumimoji="0" lang="en-GB" sz="28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1" i="0" u="none" strike="noStrike" kern="1200" cap="none" spc="0" normalizeH="0" baseline="0" noProof="0" dirty="0">
                <a:ln>
                  <a:noFill/>
                </a:ln>
                <a:solidFill>
                  <a:srgbClr val="00B0F0"/>
                </a:solidFill>
                <a:effectLst/>
                <a:uLnTx/>
                <a:uFillTx/>
                <a:latin typeface="Calibri" panose="020F0502020204030204"/>
                <a:ea typeface="+mn-ea"/>
                <a:cs typeface="+mn-cs"/>
              </a:rPr>
              <a:t>A summary</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is a reduced version of a longer text.  Typically, a summary repeats key points and draws attention to the most important aspects.  New material is not usually introduced.</a:t>
            </a:r>
            <a:endParaRPr kumimoji="0" lang="en-GB" sz="28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824F30F3-88B1-4184-B1BF-FFC7EFA000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83584413"/>
      </p:ext>
    </p:extLst>
  </p:cSld>
  <p:clrMapOvr>
    <a:masterClrMapping/>
  </p:clrMapOvr>
  <mc:AlternateContent xmlns:mc="http://schemas.openxmlformats.org/markup-compatibility/2006" xmlns:p14="http://schemas.microsoft.com/office/powerpoint/2010/main">
    <mc:Choice Requires="p14">
      <p:transition spd="slow" p14:dur="2000" advTm="157893"/>
    </mc:Choice>
    <mc:Fallback xmlns="">
      <p:transition spd="slow" advTm="157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190500" y="904876"/>
            <a:ext cx="12668250" cy="1123950"/>
          </a:xfrm>
        </p:spPr>
        <p:txBody>
          <a:bodyPr/>
          <a:lstStyle/>
          <a:p>
            <a:r>
              <a:rPr lang="en-GB" dirty="0">
                <a:latin typeface="Calibri" panose="020F0502020204030204" pitchFamily="34" charset="0"/>
                <a:cs typeface="Calibri" panose="020F0502020204030204" pitchFamily="34" charset="0"/>
              </a:rPr>
              <a:t> </a:t>
            </a:r>
            <a:r>
              <a:rPr lang="en-GB" sz="5400" b="0" dirty="0">
                <a:solidFill>
                  <a:prstClr val="black"/>
                </a:solidFill>
                <a:latin typeface="Calibri" panose="020F0502020204030204" pitchFamily="34" charset="0"/>
                <a:cs typeface="Calibri" panose="020F0502020204030204" pitchFamily="34" charset="0"/>
              </a:rPr>
              <a:t>Comparing Argument v </a:t>
            </a:r>
            <a:r>
              <a:rPr kumimoji="0" lang="en-GB"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Non-Argument</a:t>
            </a:r>
            <a:endParaRPr lang="en-GB" sz="5400"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2"/>
          </a:xfrm>
        </p:spPr>
        <p:txBody>
          <a:bodyPr/>
          <a:lstStyle/>
          <a:p>
            <a:pPr marR="0" lvl="0" algn="ctr" defTabSz="914400" rtl="0" eaLnBrk="1" fontAlgn="auto" latinLnBrk="0" hangingPunct="1">
              <a:lnSpc>
                <a:spcPct val="90000"/>
              </a:lnSpc>
              <a:spcBef>
                <a:spcPts val="1000"/>
              </a:spcBef>
              <a:spcAft>
                <a:spcPts val="0"/>
              </a:spcAft>
              <a:buClrTx/>
              <a:buSzTx/>
              <a:tabLst/>
              <a:defRPr/>
            </a:pPr>
            <a:r>
              <a:rPr lang="en-GB" sz="3200" dirty="0">
                <a:solidFill>
                  <a:srgbClr val="0070C0"/>
                </a:solidFill>
                <a:latin typeface="Calibri" panose="020F0502020204030204"/>
              </a:rPr>
              <a:t>What framework can we use to analyse an argument?</a:t>
            </a:r>
            <a:endParaRPr kumimoji="0" lang="en-GB" sz="32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7554A649-5CC7-4513-AD0C-B25013C8A9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20760045"/>
      </p:ext>
    </p:extLst>
  </p:cSld>
  <p:clrMapOvr>
    <a:masterClrMapping/>
  </p:clrMapOvr>
  <mc:AlternateContent xmlns:mc="http://schemas.openxmlformats.org/markup-compatibility/2006" xmlns:p14="http://schemas.microsoft.com/office/powerpoint/2010/main">
    <mc:Choice Requires="p14">
      <p:transition spd="slow" p14:dur="2000" advTm="50149"/>
    </mc:Choice>
    <mc:Fallback xmlns="">
      <p:transition spd="slow" advTm="50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HI-Lecture Template-2005">
  <a:themeElements>
    <a:clrScheme name="HI-Lecture Template-200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I-Lecture Template-200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HI-Lecture Template-200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I-Lecture Template-200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I-Lecture Template-200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I-Lecture Template-200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I-Lecture Template-200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I-Lecture Template-200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I-Lecture Template-200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I-Lecture Template-200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Lecture Template-200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I-Lecture Template-200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I-Lecture Template-200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I-Lecture Template-200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TotalTime>
  <Words>883</Words>
  <Application>Microsoft Office PowerPoint</Application>
  <PresentationFormat>Widescreen</PresentationFormat>
  <Paragraphs>164</Paragraphs>
  <Slides>23</Slides>
  <Notes>0</Notes>
  <HiddenSlides>0</HiddenSlides>
  <MMClips>23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Tahoma</vt:lpstr>
      <vt:lpstr>Wingdings</vt:lpstr>
      <vt:lpstr>1_HI-Lecture Template-2005</vt:lpstr>
      <vt:lpstr>UF05-Critical Thinking</vt:lpstr>
      <vt:lpstr>Aims: Lecture 11aeek 1 Aims</vt:lpstr>
      <vt:lpstr>Final Exam Countdown</vt:lpstr>
      <vt:lpstr>Argument v Non-argument?</vt:lpstr>
      <vt:lpstr> Types of Non-ArgumentAims</vt:lpstr>
      <vt:lpstr> Types of Non-ArgumentAims</vt:lpstr>
      <vt:lpstr>Summary or Explanation or Description?  </vt:lpstr>
      <vt:lpstr> Types of Non ArgumentAims</vt:lpstr>
      <vt:lpstr> Comparing Argument v Non-Argument</vt:lpstr>
      <vt:lpstr>1 </vt:lpstr>
      <vt:lpstr> Comparing Argument v Non-Argument</vt:lpstr>
      <vt:lpstr>PowerPoint Presentation</vt:lpstr>
      <vt:lpstr>PowerPoint Presentation</vt:lpstr>
      <vt:lpstr>PowerPoint Presentation</vt:lpstr>
      <vt:lpstr>Argument v Non-argument?</vt:lpstr>
      <vt:lpstr>Argument v Non-argument?</vt:lpstr>
      <vt:lpstr>Argument v Non-argument?</vt:lpstr>
      <vt:lpstr>Argument v Non-argument?</vt:lpstr>
      <vt:lpstr>Argument v Non-argument?</vt:lpstr>
      <vt:lpstr>Argument v Non-argument?</vt:lpstr>
      <vt:lpstr>Conclusion</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Gyatso</dc:creator>
  <cp:lastModifiedBy>Grace Gyatso</cp:lastModifiedBy>
  <cp:revision>83</cp:revision>
  <dcterms:created xsi:type="dcterms:W3CDTF">2020-10-26T10:02:50Z</dcterms:created>
  <dcterms:modified xsi:type="dcterms:W3CDTF">2020-12-16T15:54:03Z</dcterms:modified>
</cp:coreProperties>
</file>