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453" r:id="rId2"/>
    <p:sldId id="452" r:id="rId3"/>
    <p:sldId id="469" r:id="rId4"/>
    <p:sldId id="476" r:id="rId5"/>
    <p:sldId id="485" r:id="rId6"/>
    <p:sldId id="486" r:id="rId7"/>
    <p:sldId id="487" r:id="rId8"/>
    <p:sldId id="488" r:id="rId9"/>
    <p:sldId id="489" r:id="rId10"/>
    <p:sldId id="500" r:id="rId11"/>
    <p:sldId id="493" r:id="rId12"/>
    <p:sldId id="491" r:id="rId13"/>
    <p:sldId id="494" r:id="rId14"/>
    <p:sldId id="495" r:id="rId15"/>
    <p:sldId id="501" r:id="rId16"/>
    <p:sldId id="497" r:id="rId17"/>
    <p:sldId id="498" r:id="rId18"/>
    <p:sldId id="482" r:id="rId19"/>
    <p:sldId id="490" r:id="rId20"/>
    <p:sldId id="46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04" autoAdjust="0"/>
    <p:restoredTop sz="94660"/>
  </p:normalViewPr>
  <p:slideViewPr>
    <p:cSldViewPr snapToGrid="0">
      <p:cViewPr varScale="1">
        <p:scale>
          <a:sx n="64" d="100"/>
          <a:sy n="64" d="100"/>
        </p:scale>
        <p:origin x="74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32705" y="-297"/>
            <a:ext cx="16257409" cy="6858594"/>
          </a:xfrm>
          <a:prstGeom prst="rect">
            <a:avLst/>
          </a:prstGeom>
        </p:spPr>
      </p:pic>
      <p:sp>
        <p:nvSpPr>
          <p:cNvPr id="6656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912779" y="3138562"/>
            <a:ext cx="9215967" cy="866502"/>
          </a:xfrm>
        </p:spPr>
        <p:txBody>
          <a:bodyPr/>
          <a:lstStyle>
            <a:lvl1pPr marL="0" indent="0" algn="l">
              <a:buFont typeface="Wingdings" panose="05000000000000000000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altLang="en-US" noProof="0"/>
              <a:t>Click to edit Master subtitle style</a:t>
            </a:r>
            <a:endParaRPr lang="en-AU" altLang="en-US" noProof="0" dirty="0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815414" y="1557190"/>
            <a:ext cx="9410700" cy="1366838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AF240D"/>
                </a:solidFill>
              </a:defRPr>
            </a:lvl1pPr>
          </a:lstStyle>
          <a:p>
            <a:pPr lvl="0"/>
            <a:r>
              <a:rPr lang="en-AU" altLang="en-US" noProof="0" dirty="0"/>
              <a:t>Lecture #: Part #</a:t>
            </a:r>
          </a:p>
        </p:txBody>
      </p:sp>
      <p:pic>
        <p:nvPicPr>
          <p:cNvPr id="13" name="Picture 12"/>
          <p:cNvPicPr/>
          <p:nvPr/>
        </p:nvPicPr>
        <p:blipFill>
          <a:blip r:embed="rId3"/>
          <a:stretch>
            <a:fillRect/>
          </a:stretch>
        </p:blipFill>
        <p:spPr>
          <a:xfrm>
            <a:off x="3599723" y="15148"/>
            <a:ext cx="4588933" cy="1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116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7648" y="116633"/>
            <a:ext cx="10515600" cy="61560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10262719"/>
      </p:ext>
    </p:extLst>
  </p:cSld>
  <p:clrMapOvr>
    <a:masterClrMapping/>
  </p:clrMapOvr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500269"/>
      </p:ext>
    </p:extLst>
  </p:cSld>
  <p:clrMapOvr>
    <a:masterClrMapping/>
  </p:clrMapOvr>
  <p:hf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>
            <a:extLst>
              <a:ext uri="{FF2B5EF4-FFF2-40B4-BE49-F238E27FC236}">
                <a16:creationId xmlns:a16="http://schemas.microsoft.com/office/drawing/2014/main" id="{BD9E5728-6E9B-4D6D-8A4F-24BB8B9AA6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21"/>
          <a:stretch/>
        </p:blipFill>
        <p:spPr bwMode="auto">
          <a:xfrm>
            <a:off x="-992" y="1"/>
            <a:ext cx="12241675" cy="648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2831638" y="120161"/>
            <a:ext cx="9555421" cy="52873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Learning Objectives</a:t>
            </a:r>
            <a:endParaRPr lang="en-AU" dirty="0"/>
          </a:p>
        </p:txBody>
      </p:sp>
      <p:sp>
        <p:nvSpPr>
          <p:cNvPr id="39" name="Text Placeholder 38"/>
          <p:cNvSpPr>
            <a:spLocks noGrp="1"/>
          </p:cNvSpPr>
          <p:nvPr>
            <p:ph type="body" sz="quarter" idx="10"/>
          </p:nvPr>
        </p:nvSpPr>
        <p:spPr>
          <a:xfrm>
            <a:off x="1199456" y="1556793"/>
            <a:ext cx="10273208" cy="374513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pic>
        <p:nvPicPr>
          <p:cNvPr id="40" name="Picture 39"/>
          <p:cNvPicPr/>
          <p:nvPr/>
        </p:nvPicPr>
        <p:blipFill>
          <a:blip r:embed="rId3"/>
          <a:stretch>
            <a:fillRect/>
          </a:stretch>
        </p:blipFill>
        <p:spPr>
          <a:xfrm>
            <a:off x="95505" y="103988"/>
            <a:ext cx="2207903" cy="440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010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45876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4417" y="1628776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2417" y="1628776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659" y="116633"/>
            <a:ext cx="9168341" cy="5760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08163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7648" y="122768"/>
            <a:ext cx="9313035" cy="49792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70646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7648" y="22756"/>
            <a:ext cx="8928992" cy="74194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83290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1637" y="116633"/>
            <a:ext cx="8928992" cy="5760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43068606"/>
      </p:ext>
    </p:extLst>
  </p:cSld>
  <p:clrMapOvr>
    <a:masterClrMapping/>
  </p:clrMapOvr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2551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836712"/>
            <a:ext cx="3932767" cy="1220688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34885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7E4E607-382A-4D99-9C15-CD37FE06CA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4417" y="1628776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AU" altLang="en-US"/>
          </a:p>
        </p:txBody>
      </p:sp>
      <p:sp>
        <p:nvSpPr>
          <p:cNvPr id="1032" name="Text Box 8">
            <a:extLst>
              <a:ext uri="{FF2B5EF4-FFF2-40B4-BE49-F238E27FC236}">
                <a16:creationId xmlns:a16="http://schemas.microsoft.com/office/drawing/2014/main" id="{71C433EB-0A73-4263-A414-3A7F92D0E9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33001" y="6442076"/>
            <a:ext cx="1631951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1000">
              <a:latin typeface="Tahoma" panose="020B0604030504040204" pitchFamily="34" charset="0"/>
            </a:endParaRPr>
          </a:p>
        </p:txBody>
      </p:sp>
      <p:sp>
        <p:nvSpPr>
          <p:cNvPr id="1033" name="Text Box 9">
            <a:extLst>
              <a:ext uri="{FF2B5EF4-FFF2-40B4-BE49-F238E27FC236}">
                <a16:creationId xmlns:a16="http://schemas.microsoft.com/office/drawing/2014/main" id="{4E8C8F8B-1CF0-4372-9950-36A3D5B8DD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33001" y="6381750"/>
            <a:ext cx="163195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altLang="en-US" sz="1000" dirty="0">
                <a:latin typeface="Tahoma" panose="020B0604030504040204" pitchFamily="34" charset="0"/>
              </a:rPr>
              <a:t>Holmes Institute Pathways</a:t>
            </a:r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id="{BD9E5728-6E9B-4D6D-8A4F-24BB8B9AA6E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21"/>
          <a:stretch/>
        </p:blipFill>
        <p:spPr bwMode="auto">
          <a:xfrm>
            <a:off x="-992" y="1"/>
            <a:ext cx="12241675" cy="648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/>
          <p:nvPr/>
        </p:nvPicPr>
        <p:blipFill>
          <a:blip r:embed="rId14"/>
          <a:stretch>
            <a:fillRect/>
          </a:stretch>
        </p:blipFill>
        <p:spPr>
          <a:xfrm>
            <a:off x="95505" y="103988"/>
            <a:ext cx="2207903" cy="440915"/>
          </a:xfrm>
          <a:prstGeom prst="rect">
            <a:avLst/>
          </a:prstGeom>
        </p:spPr>
      </p:pic>
      <p:sp>
        <p:nvSpPr>
          <p:cNvPr id="7" name="Text Box 7">
            <a:extLst>
              <a:ext uri="{FF2B5EF4-FFF2-40B4-BE49-F238E27FC236}">
                <a16:creationId xmlns:a16="http://schemas.microsoft.com/office/drawing/2014/main" id="{E5546781-2D24-4626-AC44-3BF7F71165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051" y="6453189"/>
            <a:ext cx="336126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altLang="en-US" sz="1000">
                <a:solidFill>
                  <a:schemeClr val="bg1"/>
                </a:solidFill>
                <a:latin typeface="Tahoma" panose="020B0604030504040204" pitchFamily="34" charset="0"/>
              </a:rPr>
              <a:t>Applied Business Statistics for Managers</a:t>
            </a:r>
          </a:p>
        </p:txBody>
      </p:sp>
      <p:sp>
        <p:nvSpPr>
          <p:cNvPr id="8" name="Text Box 8">
            <a:extLst>
              <a:ext uri="{FF2B5EF4-FFF2-40B4-BE49-F238E27FC236}">
                <a16:creationId xmlns:a16="http://schemas.microsoft.com/office/drawing/2014/main" id="{71C433EB-0A73-4263-A414-3A7F92D0E9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33001" y="6442076"/>
            <a:ext cx="1631951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1000">
              <a:latin typeface="Tahoma" panose="020B0604030504040204" pitchFamily="34" charset="0"/>
            </a:endParaRPr>
          </a:p>
        </p:txBody>
      </p:sp>
      <p:sp>
        <p:nvSpPr>
          <p:cNvPr id="9" name="Text Box 9">
            <a:extLst>
              <a:ext uri="{FF2B5EF4-FFF2-40B4-BE49-F238E27FC236}">
                <a16:creationId xmlns:a16="http://schemas.microsoft.com/office/drawing/2014/main" id="{4E8C8F8B-1CF0-4372-9950-36A3D5B8DD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33001" y="6381751"/>
            <a:ext cx="1631951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altLang="en-US" sz="1000">
                <a:latin typeface="Tahoma" panose="020B0604030504040204" pitchFamily="34" charset="0"/>
              </a:rPr>
              <a:t>Holmes Institute</a:t>
            </a:r>
          </a:p>
        </p:txBody>
      </p:sp>
      <p:sp>
        <p:nvSpPr>
          <p:cNvPr id="13" name="Text Box 8">
            <a:extLst>
              <a:ext uri="{FF2B5EF4-FFF2-40B4-BE49-F238E27FC236}">
                <a16:creationId xmlns:a16="http://schemas.microsoft.com/office/drawing/2014/main" id="{71C433EB-0A73-4263-A414-3A7F92D0E9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33001" y="6442076"/>
            <a:ext cx="1631951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1000">
              <a:latin typeface="Tahoma" panose="020B0604030504040204" pitchFamily="34" charset="0"/>
            </a:endParaRPr>
          </a:p>
        </p:txBody>
      </p:sp>
      <p:sp>
        <p:nvSpPr>
          <p:cNvPr id="14" name="Text Box 9">
            <a:extLst>
              <a:ext uri="{FF2B5EF4-FFF2-40B4-BE49-F238E27FC236}">
                <a16:creationId xmlns:a16="http://schemas.microsoft.com/office/drawing/2014/main" id="{4E8C8F8B-1CF0-4372-9950-36A3D5B8DD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33001" y="6381751"/>
            <a:ext cx="1631951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altLang="en-US" sz="1000">
                <a:latin typeface="Tahoma" panose="020B0604030504040204" pitchFamily="34" charset="0"/>
              </a:rPr>
              <a:t>Holmes Institute</a:t>
            </a:r>
          </a:p>
        </p:txBody>
      </p:sp>
    </p:spTree>
    <p:extLst>
      <p:ext uri="{BB962C8B-B14F-4D97-AF65-F5344CB8AC3E}">
        <p14:creationId xmlns:p14="http://schemas.microsoft.com/office/powerpoint/2010/main" val="3324608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SzPct val="95000"/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95000"/>
        <a:buFont typeface="Wingdings" panose="05000000000000000000" pitchFamily="2" charset="2"/>
        <a:buChar char="Ø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B8B89612-F73D-4191-803A-F1219F8AA79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WEEK 8 – PART 8a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287F354-CBDA-44E8-82DB-8136B07EE05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3200" dirty="0">
                <a:solidFill>
                  <a:srgbClr val="201F1E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UF05-Critical Thinking</a:t>
            </a:r>
            <a:endParaRPr lang="en-GB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E17046B-F7EF-4C50-861B-0EDCC2F6EF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278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269"/>
    </mc:Choice>
    <mc:Fallback>
      <p:transition spd="slow" advTm="252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1" y="1168400"/>
            <a:ext cx="8764270" cy="784225"/>
          </a:xfrm>
        </p:spPr>
        <p:txBody>
          <a:bodyPr/>
          <a:lstStyle/>
          <a:p>
            <a:r>
              <a:rPr lang="en-GB" sz="5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Flawed Reasoning: Trends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826" y="2219325"/>
            <a:ext cx="11223626" cy="4505325"/>
          </a:xfrm>
        </p:spPr>
        <p:txBody>
          <a:bodyPr/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0" indent="-4572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lang="en-GB" sz="2800" dirty="0">
                <a:solidFill>
                  <a:prstClr val="black"/>
                </a:solidFill>
                <a:latin typeface="Calibri" panose="020F0502020204030204"/>
              </a:rPr>
              <a:t>What is a trend?</a:t>
            </a:r>
          </a:p>
          <a:p>
            <a:pPr marL="457200" marR="0" lvl="0" indent="-4572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en-GB" sz="28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could trends link to </a:t>
            </a:r>
            <a:r>
              <a:rPr lang="en-GB" sz="2800" dirty="0">
                <a:solidFill>
                  <a:prstClr val="black"/>
                </a:solidFill>
                <a:latin typeface="Calibri" panose="020F0502020204030204"/>
              </a:rPr>
              <a:t>flawed reasoning?</a:t>
            </a:r>
            <a:endParaRPr kumimoji="0" lang="en-GB" sz="28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D2B258C-2694-4AC7-BF8F-FDE395B7FE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599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6738"/>
    </mc:Choice>
    <mc:Fallback>
      <p:transition spd="slow" advTm="1767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1" y="1168400"/>
            <a:ext cx="8764270" cy="784225"/>
          </a:xfrm>
        </p:spPr>
        <p:txBody>
          <a:bodyPr/>
          <a:lstStyle/>
          <a:p>
            <a:r>
              <a:rPr lang="en-GB" sz="5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Flawed Reasoning: Trends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826" y="2219325"/>
            <a:ext cx="11223626" cy="4505325"/>
          </a:xfrm>
        </p:spPr>
        <p:txBody>
          <a:bodyPr/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0" indent="-4572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lang="en-GB" sz="2800" dirty="0">
                <a:solidFill>
                  <a:prstClr val="black"/>
                </a:solidFill>
                <a:latin typeface="Calibri" panose="020F0502020204030204"/>
              </a:rPr>
              <a:t>What is a trend?</a:t>
            </a:r>
          </a:p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800" dirty="0">
                <a:solidFill>
                  <a:srgbClr val="0070C0"/>
                </a:solidFill>
                <a:latin typeface="Calibri" panose="020F0502020204030204"/>
              </a:rPr>
              <a:t>A change or development in a certain direction e.g. upward trend.</a:t>
            </a:r>
          </a:p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8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How could trends link to </a:t>
            </a:r>
            <a:r>
              <a:rPr lang="en-GB" sz="2800" dirty="0">
                <a:solidFill>
                  <a:prstClr val="black"/>
                </a:solidFill>
                <a:latin typeface="Calibri" panose="020F0502020204030204"/>
              </a:rPr>
              <a:t>flawed reasoning?</a:t>
            </a:r>
          </a:p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Positioning of information 		 Assumed causal link</a:t>
            </a:r>
            <a:endParaRPr kumimoji="0" lang="en-GB" sz="2800" b="0" i="0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1ACA520F-5A2F-478D-AECB-6A8B894FD8FA}"/>
              </a:ext>
            </a:extLst>
          </p:cNvPr>
          <p:cNvSpPr/>
          <p:nvPr/>
        </p:nvSpPr>
        <p:spPr>
          <a:xfrm>
            <a:off x="5735639" y="4229671"/>
            <a:ext cx="978408" cy="48463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36A1012-84DC-43CA-BAEB-A56D003D51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559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643"/>
    </mc:Choice>
    <mc:Fallback>
      <p:transition spd="slow" advTm="876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1" y="1168400"/>
            <a:ext cx="8764270" cy="784225"/>
          </a:xfrm>
        </p:spPr>
        <p:txBody>
          <a:bodyPr/>
          <a:lstStyle/>
          <a:p>
            <a:r>
              <a:rPr lang="en-GB" sz="5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Flawed Reasoning: Trends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826" y="2219325"/>
            <a:ext cx="11223626" cy="4505325"/>
          </a:xfrm>
        </p:spPr>
        <p:txBody>
          <a:bodyPr/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Example 1: TRENDS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Ice-cream sales rise between May and August each year.  Similarly, sales of sandals increase during the same period.  Therefore, when ice-cream sales rise, sandal sales will also rise.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 the trends move in the same direction?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Therefore the trends are CORRELATED.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4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Arrow: Up 6">
            <a:extLst>
              <a:ext uri="{FF2B5EF4-FFF2-40B4-BE49-F238E27FC236}">
                <a16:creationId xmlns:a16="http://schemas.microsoft.com/office/drawing/2014/main" id="{DA4617AE-B865-4CD2-833F-77501482593C}"/>
              </a:ext>
            </a:extLst>
          </p:cNvPr>
          <p:cNvSpPr/>
          <p:nvPr/>
        </p:nvSpPr>
        <p:spPr>
          <a:xfrm>
            <a:off x="6096000" y="4257675"/>
            <a:ext cx="484632" cy="978408"/>
          </a:xfrm>
          <a:prstGeom prst="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Arrow: Up 7">
            <a:extLst>
              <a:ext uri="{FF2B5EF4-FFF2-40B4-BE49-F238E27FC236}">
                <a16:creationId xmlns:a16="http://schemas.microsoft.com/office/drawing/2014/main" id="{7FDA845D-1964-4F7D-9EDA-C928113BF788}"/>
              </a:ext>
            </a:extLst>
          </p:cNvPr>
          <p:cNvSpPr/>
          <p:nvPr/>
        </p:nvSpPr>
        <p:spPr>
          <a:xfrm>
            <a:off x="6867525" y="4257675"/>
            <a:ext cx="484632" cy="978408"/>
          </a:xfrm>
          <a:prstGeom prst="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E16AF11-26CB-4540-A980-4DAAD6DCDE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179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842"/>
    </mc:Choice>
    <mc:Fallback>
      <p:transition spd="slow" advTm="798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1" y="1168400"/>
            <a:ext cx="8764270" cy="784225"/>
          </a:xfrm>
        </p:spPr>
        <p:txBody>
          <a:bodyPr/>
          <a:lstStyle/>
          <a:p>
            <a:r>
              <a:rPr lang="en-GB" sz="5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Flawed Reasoning: Trends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826" y="2219325"/>
            <a:ext cx="11223626" cy="4505325"/>
          </a:xfrm>
        </p:spPr>
        <p:txBody>
          <a:bodyPr/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Example 1: TRENDS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Ice-cream sales rise between May and August each year.  Similarly, sales of sandals increase during the same period.  Therefore, when ice-cream sales rise, sandal sales will also rise.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Correlations with THIRD CAUSES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XX Ice-cream sales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 not cause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sandal sales (no direct link)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third factor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 responsible for an increase in both sales?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4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Arrow: Up 6">
            <a:extLst>
              <a:ext uri="{FF2B5EF4-FFF2-40B4-BE49-F238E27FC236}">
                <a16:creationId xmlns:a16="http://schemas.microsoft.com/office/drawing/2014/main" id="{DA4617AE-B865-4CD2-833F-77501482593C}"/>
              </a:ext>
            </a:extLst>
          </p:cNvPr>
          <p:cNvSpPr/>
          <p:nvPr/>
        </p:nvSpPr>
        <p:spPr>
          <a:xfrm>
            <a:off x="9820275" y="3982783"/>
            <a:ext cx="484632" cy="978408"/>
          </a:xfrm>
          <a:prstGeom prst="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Arrow: Up 7">
            <a:extLst>
              <a:ext uri="{FF2B5EF4-FFF2-40B4-BE49-F238E27FC236}">
                <a16:creationId xmlns:a16="http://schemas.microsoft.com/office/drawing/2014/main" id="{7FDA845D-1964-4F7D-9EDA-C928113BF788}"/>
              </a:ext>
            </a:extLst>
          </p:cNvPr>
          <p:cNvSpPr/>
          <p:nvPr/>
        </p:nvSpPr>
        <p:spPr>
          <a:xfrm>
            <a:off x="10668000" y="3982783"/>
            <a:ext cx="484632" cy="978408"/>
          </a:xfrm>
          <a:prstGeom prst="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Arrow: Left-Right 3">
            <a:extLst>
              <a:ext uri="{FF2B5EF4-FFF2-40B4-BE49-F238E27FC236}">
                <a16:creationId xmlns:a16="http://schemas.microsoft.com/office/drawing/2014/main" id="{30A4D749-54F2-4D19-BB76-942626872365}"/>
              </a:ext>
            </a:extLst>
          </p:cNvPr>
          <p:cNvSpPr/>
          <p:nvPr/>
        </p:nvSpPr>
        <p:spPr>
          <a:xfrm>
            <a:off x="9936480" y="5227891"/>
            <a:ext cx="1216152" cy="48463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C225E65-F05E-4FF2-B872-C5779DD397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646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036"/>
    </mc:Choice>
    <mc:Fallback>
      <p:transition spd="slow" advTm="910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1" y="1168400"/>
            <a:ext cx="8764270" cy="784225"/>
          </a:xfrm>
        </p:spPr>
        <p:txBody>
          <a:bodyPr/>
          <a:lstStyle/>
          <a:p>
            <a:r>
              <a:rPr lang="en-GB" sz="5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Flawed Reasoning: Trends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826" y="2219325"/>
            <a:ext cx="11223626" cy="4505325"/>
          </a:xfrm>
        </p:spPr>
        <p:txBody>
          <a:bodyPr/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Example 1: TRENDS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Ice-cream sales rise between May and August each year.  Similarly, sales of sandals increase during the same period.  Therefore, when ice-cream sales rise, sandal sales will also rise.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Correlations with THIRD CAUSES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XX Ice-cream sales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 not cause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sandal sales (no direct link)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third factor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 responsible for an increase in both sales?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Warm spring/summer weather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4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Arrow: Up 6">
            <a:extLst>
              <a:ext uri="{FF2B5EF4-FFF2-40B4-BE49-F238E27FC236}">
                <a16:creationId xmlns:a16="http://schemas.microsoft.com/office/drawing/2014/main" id="{DA4617AE-B865-4CD2-833F-77501482593C}"/>
              </a:ext>
            </a:extLst>
          </p:cNvPr>
          <p:cNvSpPr/>
          <p:nvPr/>
        </p:nvSpPr>
        <p:spPr>
          <a:xfrm>
            <a:off x="9820275" y="3982783"/>
            <a:ext cx="484632" cy="978408"/>
          </a:xfrm>
          <a:prstGeom prst="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Arrow: Up 7">
            <a:extLst>
              <a:ext uri="{FF2B5EF4-FFF2-40B4-BE49-F238E27FC236}">
                <a16:creationId xmlns:a16="http://schemas.microsoft.com/office/drawing/2014/main" id="{7FDA845D-1964-4F7D-9EDA-C928113BF788}"/>
              </a:ext>
            </a:extLst>
          </p:cNvPr>
          <p:cNvSpPr/>
          <p:nvPr/>
        </p:nvSpPr>
        <p:spPr>
          <a:xfrm>
            <a:off x="10668000" y="3982783"/>
            <a:ext cx="484632" cy="978408"/>
          </a:xfrm>
          <a:prstGeom prst="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Arrow: Left-Right 3">
            <a:extLst>
              <a:ext uri="{FF2B5EF4-FFF2-40B4-BE49-F238E27FC236}">
                <a16:creationId xmlns:a16="http://schemas.microsoft.com/office/drawing/2014/main" id="{30A4D749-54F2-4D19-BB76-942626872365}"/>
              </a:ext>
            </a:extLst>
          </p:cNvPr>
          <p:cNvSpPr/>
          <p:nvPr/>
        </p:nvSpPr>
        <p:spPr>
          <a:xfrm>
            <a:off x="9936480" y="5227891"/>
            <a:ext cx="1216152" cy="48463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35E2EEC-F801-416C-AFAB-BD99085DC8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396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913"/>
    </mc:Choice>
    <mc:Fallback>
      <p:transition spd="slow" advTm="429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1" y="1168400"/>
            <a:ext cx="8764270" cy="784225"/>
          </a:xfrm>
        </p:spPr>
        <p:txBody>
          <a:bodyPr/>
          <a:lstStyle/>
          <a:p>
            <a:r>
              <a:rPr lang="en-GB" sz="5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Flawed Reasoning: Trends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826" y="2219325"/>
            <a:ext cx="11223626" cy="4505325"/>
          </a:xfrm>
        </p:spPr>
        <p:txBody>
          <a:bodyPr/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Example 2: TRENDS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Warm coat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sales rise between </a:t>
            </a: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December to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February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each year.  Similarly, sales of </a:t>
            </a: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electric heaters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increase during the same period.  Therefore, when </a:t>
            </a: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warm coat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sales rise, </a:t>
            </a: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electric heater sales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will also rise.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Correlations with THIRD CAUSES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XX warm coat sales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 not cause 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electric heater sales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(no direct link)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third factor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 responsible for an increase in both sales?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b="1" dirty="0">
                <a:solidFill>
                  <a:srgbClr val="0070C0"/>
                </a:solidFill>
                <a:latin typeface="Calibri" panose="020F0502020204030204"/>
              </a:rPr>
              <a:t>Cold, w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 weather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4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Arrow: Up 6">
            <a:extLst>
              <a:ext uri="{FF2B5EF4-FFF2-40B4-BE49-F238E27FC236}">
                <a16:creationId xmlns:a16="http://schemas.microsoft.com/office/drawing/2014/main" id="{DA4617AE-B865-4CD2-833F-77501482593C}"/>
              </a:ext>
            </a:extLst>
          </p:cNvPr>
          <p:cNvSpPr/>
          <p:nvPr/>
        </p:nvSpPr>
        <p:spPr>
          <a:xfrm>
            <a:off x="9820275" y="3982783"/>
            <a:ext cx="484632" cy="978408"/>
          </a:xfrm>
          <a:prstGeom prst="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Arrow: Up 7">
            <a:extLst>
              <a:ext uri="{FF2B5EF4-FFF2-40B4-BE49-F238E27FC236}">
                <a16:creationId xmlns:a16="http://schemas.microsoft.com/office/drawing/2014/main" id="{7FDA845D-1964-4F7D-9EDA-C928113BF788}"/>
              </a:ext>
            </a:extLst>
          </p:cNvPr>
          <p:cNvSpPr/>
          <p:nvPr/>
        </p:nvSpPr>
        <p:spPr>
          <a:xfrm>
            <a:off x="10668000" y="3982783"/>
            <a:ext cx="484632" cy="978408"/>
          </a:xfrm>
          <a:prstGeom prst="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Arrow: Left-Right 3">
            <a:extLst>
              <a:ext uri="{FF2B5EF4-FFF2-40B4-BE49-F238E27FC236}">
                <a16:creationId xmlns:a16="http://schemas.microsoft.com/office/drawing/2014/main" id="{30A4D749-54F2-4D19-BB76-942626872365}"/>
              </a:ext>
            </a:extLst>
          </p:cNvPr>
          <p:cNvSpPr/>
          <p:nvPr/>
        </p:nvSpPr>
        <p:spPr>
          <a:xfrm>
            <a:off x="9936480" y="5227891"/>
            <a:ext cx="1216152" cy="48463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3996C4D7-9302-4A0C-83AD-EA623E82A5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693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1370"/>
    </mc:Choice>
    <mc:Fallback>
      <p:transition spd="slow" advTm="1213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1" y="1168400"/>
            <a:ext cx="8764270" cy="784225"/>
          </a:xfrm>
        </p:spPr>
        <p:txBody>
          <a:bodyPr/>
          <a:lstStyle/>
          <a:p>
            <a:r>
              <a:rPr lang="en-GB" sz="5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Flawed Reasoning: Trends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826" y="2219325"/>
            <a:ext cx="11223626" cy="45053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When there appears to be a correlation between trends, it is important to check the ways in which they are linked: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Create three questions you could ask to check the linking?</a:t>
            </a:r>
          </a:p>
        </p:txBody>
      </p:sp>
      <p:pic>
        <p:nvPicPr>
          <p:cNvPr id="4" name="Picture 2" descr="Image result for trends">
            <a:extLst>
              <a:ext uri="{FF2B5EF4-FFF2-40B4-BE49-F238E27FC236}">
                <a16:creationId xmlns:a16="http://schemas.microsoft.com/office/drawing/2014/main" id="{F64FCBE1-5301-4CE9-9834-3DA74C5E5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043" y="4329055"/>
            <a:ext cx="2352675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B2F587D-78CC-4C8E-81C2-E33456381B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817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4448"/>
    </mc:Choice>
    <mc:Fallback>
      <p:transition spd="slow" advTm="1544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1" y="1168400"/>
            <a:ext cx="8764270" cy="784225"/>
          </a:xfrm>
        </p:spPr>
        <p:txBody>
          <a:bodyPr/>
          <a:lstStyle/>
          <a:p>
            <a:r>
              <a:rPr lang="en-GB" sz="5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Flawed Reasoning: Trends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826" y="2219325"/>
            <a:ext cx="11223626" cy="45053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When there appears to be a correlation between trends, it is important to check the ways in which they are linked: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Questions to check the relationship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Are the patterns and trends coincidental rather than there being a direct link between them?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Are they directly linked by cause and effect?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Are they linked by a third cause?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4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2" descr="Image result for trends">
            <a:extLst>
              <a:ext uri="{FF2B5EF4-FFF2-40B4-BE49-F238E27FC236}">
                <a16:creationId xmlns:a16="http://schemas.microsoft.com/office/drawing/2014/main" id="{DDBE9A87-35CB-498E-8BDC-DD4F688B3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1643" y="4603375"/>
            <a:ext cx="2352675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FCF455D-9EA4-4883-B677-1AB6618F08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027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8740"/>
    </mc:Choice>
    <mc:Fallback>
      <p:transition spd="slow" advTm="987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50" y="669373"/>
            <a:ext cx="11137901" cy="1254678"/>
          </a:xfrm>
        </p:spPr>
        <p:txBody>
          <a:bodyPr/>
          <a:lstStyle/>
          <a:p>
            <a:r>
              <a:rPr lang="en-GB" sz="5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Conclusions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0050" y="2238376"/>
            <a:ext cx="10947401" cy="3851276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Remember when you are reading critically, check how information is positioned together.</a:t>
            </a:r>
          </a:p>
          <a:p>
            <a:pPr marL="514350" indent="-514350">
              <a:buAutoNum type="arabicPeriod"/>
            </a:pP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Remember that arguments may be flawed and this may have been done deliberately to persuade the reader to a point of view.</a:t>
            </a:r>
          </a:p>
          <a:p>
            <a:pPr marL="514350" indent="-514350">
              <a:buAutoNum type="arabicPeriod"/>
            </a:pP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When critically reading, check the information given is objective and that information is linked logically not due to assumed cause and effect.</a:t>
            </a:r>
          </a:p>
          <a:p>
            <a:pPr marL="514350" indent="-514350">
              <a:buAutoNum type="arabicPeriod"/>
            </a:pP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When investigating trends, check if they are correlated and if a third cause may be involved.</a:t>
            </a:r>
          </a:p>
          <a:p>
            <a:pPr marL="514350" indent="-514350">
              <a:buAutoNum type="arabicPeriod"/>
            </a:pPr>
            <a:endParaRPr lang="en-GB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buAutoNum type="arabicPeriod"/>
            </a:pPr>
            <a:endParaRPr lang="en-GB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AutoNum type="arabicPeriod"/>
            </a:pP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EA7240-FB87-4613-BD59-65AB7BC9A0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6424" y="669372"/>
            <a:ext cx="2119361" cy="163336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679D201-3456-4137-86E8-1D03313F1F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380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7118"/>
    </mc:Choice>
    <mc:Fallback>
      <p:transition spd="slow" advTm="1071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50" y="876300"/>
            <a:ext cx="11137901" cy="1247775"/>
          </a:xfrm>
        </p:spPr>
        <p:txBody>
          <a:bodyPr/>
          <a:lstStyle/>
          <a:p>
            <a:r>
              <a:rPr lang="en-GB" sz="5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Summary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2609850"/>
            <a:ext cx="10515600" cy="3479801"/>
          </a:xfrm>
        </p:spPr>
        <p:txBody>
          <a:bodyPr/>
          <a:lstStyle/>
          <a:p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We have ….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explored the schedule from now until the final exam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reviewed flawed arguments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reviewed and developed types of flawed reasoning</a:t>
            </a:r>
          </a:p>
          <a:p>
            <a:endParaRPr lang="en-GB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AutoNum type="arabicPeriod"/>
            </a:pP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8B5B43A-4FAC-435A-86EB-8A22E89A37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436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207"/>
    </mc:Choice>
    <mc:Fallback>
      <p:transition spd="slow" advTm="302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225" y="1295400"/>
            <a:ext cx="10391775" cy="1019176"/>
          </a:xfrm>
        </p:spPr>
        <p:txBody>
          <a:bodyPr/>
          <a:lstStyle/>
          <a:p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Aims: </a:t>
            </a:r>
            <a:r>
              <a:rPr lang="en-GB" b="0" dirty="0">
                <a:solidFill>
                  <a:prstClr val="black"/>
                </a:solidFill>
                <a:latin typeface="Calibri Light" panose="020F0302020204030204"/>
              </a:rPr>
              <a:t>Lecture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lang="en-GB" b="0" dirty="0">
                <a:solidFill>
                  <a:prstClr val="black"/>
                </a:solidFill>
                <a:latin typeface="Calibri Light" panose="020F0302020204030204"/>
              </a:rPr>
              <a:t>8a</a:t>
            </a:r>
            <a:r>
              <a:rPr lang="en-GB" dirty="0"/>
              <a:t>eek 1 Aims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2609850"/>
            <a:ext cx="10515600" cy="3479802"/>
          </a:xfr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explore the schedule from now until the final exam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review flawed arguments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GB" sz="2800" dirty="0">
                <a:solidFill>
                  <a:prstClr val="black"/>
                </a:solidFill>
                <a:latin typeface="Calibri" panose="020F0502020204030204"/>
              </a:rPr>
              <a:t>To review and develop types of flawed reasoning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DDFDA66-8BEF-40CC-A27C-55879F1601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491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443"/>
    </mc:Choice>
    <mc:Fallback>
      <p:transition spd="slow" advTm="644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14EAD-02EE-4686-BC7C-53E463E8C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1357311"/>
          </a:xfrm>
        </p:spPr>
        <p:txBody>
          <a:bodyPr/>
          <a:lstStyle/>
          <a:p>
            <a:pPr algn="ctr"/>
            <a:r>
              <a:rPr lang="en-GB" b="0" dirty="0">
                <a:solidFill>
                  <a:schemeClr val="tx1"/>
                </a:solidFill>
              </a:rPr>
              <a:t>Thank you!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667DAF-433C-4EDE-9C90-AF59C12D9F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Next Lecture: Week 8 Part 8b</a:t>
            </a:r>
          </a:p>
          <a:p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201F1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j-cs"/>
              </a:rPr>
              <a:t>UF05-Critical Thinking</a:t>
            </a:r>
            <a:endParaRPr lang="en-GB" sz="28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EE9AA4D-2F24-4B3C-8652-9A7A0F8A63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818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531"/>
    </mc:Choice>
    <mc:Fallback>
      <p:transition spd="slow" advTm="335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057277"/>
            <a:ext cx="10775951" cy="1114423"/>
          </a:xfrm>
        </p:spPr>
        <p:txBody>
          <a:bodyPr/>
          <a:lstStyle/>
          <a:p>
            <a:r>
              <a:rPr lang="en-GB" b="0" dirty="0">
                <a:solidFill>
                  <a:prstClr val="black"/>
                </a:solidFill>
                <a:latin typeface="Calibri Light" panose="020F0302020204030204"/>
              </a:rPr>
              <a:t>Final Exam Countdown</a:t>
            </a:r>
            <a:endParaRPr lang="en-GB" dirty="0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24313DBE-BC72-4C9B-9B55-634705610E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0758550"/>
              </p:ext>
            </p:extLst>
          </p:nvPr>
        </p:nvGraphicFramePr>
        <p:xfrm>
          <a:off x="2114550" y="2362199"/>
          <a:ext cx="8296276" cy="342614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148138">
                  <a:extLst>
                    <a:ext uri="{9D8B030D-6E8A-4147-A177-3AD203B41FA5}">
                      <a16:colId xmlns:a16="http://schemas.microsoft.com/office/drawing/2014/main" val="3275088863"/>
                    </a:ext>
                  </a:extLst>
                </a:gridCol>
                <a:gridCol w="4148138">
                  <a:extLst>
                    <a:ext uri="{9D8B030D-6E8A-4147-A177-3AD203B41FA5}">
                      <a16:colId xmlns:a16="http://schemas.microsoft.com/office/drawing/2014/main" val="281995451"/>
                    </a:ext>
                  </a:extLst>
                </a:gridCol>
              </a:tblGrid>
              <a:tr h="557213">
                <a:tc>
                  <a:txBody>
                    <a:bodyPr/>
                    <a:lstStyle/>
                    <a:p>
                      <a:r>
                        <a:rPr lang="en-GB" dirty="0"/>
                        <a:t>Week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Task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0225513"/>
                  </a:ext>
                </a:extLst>
              </a:tr>
              <a:tr h="557213">
                <a:tc>
                  <a:txBody>
                    <a:bodyPr/>
                    <a:lstStyle/>
                    <a:p>
                      <a:r>
                        <a:rPr lang="en-GB" dirty="0"/>
                        <a:t>Week 8-9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Final course topics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7574239"/>
                  </a:ext>
                </a:extLst>
              </a:tr>
              <a:tr h="557213">
                <a:tc>
                  <a:txBody>
                    <a:bodyPr/>
                    <a:lstStyle/>
                    <a:p>
                      <a:r>
                        <a:rPr lang="en-GB" dirty="0"/>
                        <a:t>Week 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Revision and Preparation for Mock Exam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1722024"/>
                  </a:ext>
                </a:extLst>
              </a:tr>
              <a:tr h="557213">
                <a:tc>
                  <a:txBody>
                    <a:bodyPr/>
                    <a:lstStyle/>
                    <a:p>
                      <a:r>
                        <a:rPr lang="en-GB" dirty="0"/>
                        <a:t>Week 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Mock Exam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5137760"/>
                  </a:ext>
                </a:extLst>
              </a:tr>
              <a:tr h="557213">
                <a:tc>
                  <a:txBody>
                    <a:bodyPr/>
                    <a:lstStyle/>
                    <a:p>
                      <a:r>
                        <a:rPr lang="en-GB" dirty="0"/>
                        <a:t>Week 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Mock Exam Feedback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6900177"/>
                  </a:ext>
                </a:extLst>
              </a:tr>
              <a:tr h="557213">
                <a:tc>
                  <a:txBody>
                    <a:bodyPr/>
                    <a:lstStyle/>
                    <a:p>
                      <a:r>
                        <a:rPr lang="en-GB" dirty="0"/>
                        <a:t>Week 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FINAL EXAM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5994477"/>
                  </a:ext>
                </a:extLst>
              </a:tr>
            </a:tbl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12D2910-631A-45A1-8B68-E666CE4087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897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764"/>
    </mc:Choice>
    <mc:Fallback>
      <p:transition spd="slow" advTm="997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1" y="1168400"/>
            <a:ext cx="8764270" cy="784225"/>
          </a:xfrm>
        </p:spPr>
        <p:txBody>
          <a:bodyPr/>
          <a:lstStyle/>
          <a:p>
            <a:r>
              <a:rPr lang="en-GB" sz="5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Review: Flawed Arguments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826" y="2219325"/>
            <a:ext cx="11223626" cy="4505325"/>
          </a:xfrm>
        </p:spPr>
        <p:txBody>
          <a:bodyPr/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lang="en-GB" sz="2800" dirty="0">
                <a:solidFill>
                  <a:prstClr val="black"/>
                </a:solidFill>
                <a:latin typeface="Calibri" panose="020F0502020204030204"/>
              </a:rPr>
              <a:t>What is a flawed argument?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Why could an argument be flawed?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lang="en-GB" sz="2800" dirty="0">
                <a:solidFill>
                  <a:prstClr val="black"/>
                </a:solidFill>
                <a:latin typeface="Calibri" panose="020F0502020204030204"/>
              </a:rPr>
              <a:t>What is the opposite of a flawed argument?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2" descr="Image result for review">
            <a:extLst>
              <a:ext uri="{FF2B5EF4-FFF2-40B4-BE49-F238E27FC236}">
                <a16:creationId xmlns:a16="http://schemas.microsoft.com/office/drawing/2014/main" id="{0900B434-08E8-4DA4-8043-EE6B608FC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1" y="709437"/>
            <a:ext cx="3124200" cy="170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013D338-6108-4B85-A5CE-3D090A7868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140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7722"/>
    </mc:Choice>
    <mc:Fallback>
      <p:transition spd="slow" advTm="1277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1" y="1168400"/>
            <a:ext cx="8764270" cy="784225"/>
          </a:xfrm>
        </p:spPr>
        <p:txBody>
          <a:bodyPr/>
          <a:lstStyle/>
          <a:p>
            <a:r>
              <a:rPr lang="en-GB" sz="5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Review: Flawed Arguments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826" y="2219325"/>
            <a:ext cx="11223626" cy="4505325"/>
          </a:xfrm>
        </p:spPr>
        <p:txBody>
          <a:bodyPr/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lang="en-GB" sz="2800" dirty="0">
                <a:solidFill>
                  <a:prstClr val="black"/>
                </a:solidFill>
                <a:latin typeface="Calibri" panose="020F0502020204030204"/>
              </a:rPr>
              <a:t>What is a flawed argument?  </a:t>
            </a:r>
            <a:r>
              <a:rPr lang="en-GB" sz="2800" dirty="0">
                <a:solidFill>
                  <a:srgbClr val="0070C0"/>
                </a:solidFill>
                <a:latin typeface="Calibri" panose="020F0502020204030204"/>
              </a:rPr>
              <a:t>It is an argument that has a weakness.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Why could an argument be flawed?  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E.g. The author did not recognise that their own argument was flawed.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800" dirty="0">
                <a:solidFill>
                  <a:srgbClr val="0070C0"/>
                </a:solidFill>
                <a:latin typeface="Calibri" panose="020F0502020204030204"/>
              </a:rPr>
              <a:t>E.g.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author intended to mislead the audience by deliberately distorting the reasoning or misusing language to create particular responses.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800" dirty="0">
                <a:solidFill>
                  <a:prstClr val="black"/>
                </a:solidFill>
                <a:latin typeface="Calibri" panose="020F0502020204030204"/>
              </a:rPr>
              <a:t>3. What is the opposite of a flawed argument?  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800" dirty="0">
                <a:solidFill>
                  <a:srgbClr val="0070C0"/>
                </a:solidFill>
                <a:latin typeface="Calibri" panose="020F0502020204030204"/>
              </a:rPr>
              <a:t>A strong argument – all its components are valid and correct.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2" descr="Image result for review">
            <a:extLst>
              <a:ext uri="{FF2B5EF4-FFF2-40B4-BE49-F238E27FC236}">
                <a16:creationId xmlns:a16="http://schemas.microsoft.com/office/drawing/2014/main" id="{0900B434-08E8-4DA4-8043-EE6B608FC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1" y="709437"/>
            <a:ext cx="3124200" cy="170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F5DF52F-34A7-43C7-8507-F7967CD733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885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4940"/>
    </mc:Choice>
    <mc:Fallback>
      <p:transition spd="slow" advTm="1149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1" y="1168400"/>
            <a:ext cx="8764270" cy="784225"/>
          </a:xfrm>
        </p:spPr>
        <p:txBody>
          <a:bodyPr/>
          <a:lstStyle/>
          <a:p>
            <a:r>
              <a:rPr lang="en-GB" sz="5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Review: Flawed Reasoning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826" y="2219325"/>
            <a:ext cx="11223626" cy="4505325"/>
          </a:xfrm>
        </p:spPr>
        <p:txBody>
          <a:bodyPr/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800" dirty="0">
                <a:solidFill>
                  <a:prstClr val="black"/>
                </a:solidFill>
                <a:latin typeface="Calibri" panose="020F0502020204030204"/>
              </a:rPr>
              <a:t>Which type of flawed reasoning was explored last week?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2" descr="Image result for review">
            <a:extLst>
              <a:ext uri="{FF2B5EF4-FFF2-40B4-BE49-F238E27FC236}">
                <a16:creationId xmlns:a16="http://schemas.microsoft.com/office/drawing/2014/main" id="{0900B434-08E8-4DA4-8043-EE6B608FC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1" y="709437"/>
            <a:ext cx="3124200" cy="170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FA31C79-9781-4CE5-A16B-242BBEF4B5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172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355"/>
    </mc:Choice>
    <mc:Fallback>
      <p:transition spd="slow" advTm="473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1" y="1168400"/>
            <a:ext cx="8764270" cy="784225"/>
          </a:xfrm>
        </p:spPr>
        <p:txBody>
          <a:bodyPr/>
          <a:lstStyle/>
          <a:p>
            <a:r>
              <a:rPr lang="en-GB" sz="5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Review: Flawed Reasoning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826" y="2219325"/>
            <a:ext cx="11223626" cy="4505325"/>
          </a:xfrm>
        </p:spPr>
        <p:txBody>
          <a:bodyPr/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800" dirty="0">
                <a:solidFill>
                  <a:prstClr val="black"/>
                </a:solidFill>
                <a:latin typeface="Calibri" panose="020F0502020204030204"/>
              </a:rPr>
              <a:t>Which type of flawed reasoning was explored last week?</a:t>
            </a:r>
          </a:p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800" dirty="0">
                <a:solidFill>
                  <a:srgbClr val="0070C0"/>
                </a:solidFill>
                <a:latin typeface="Calibri" panose="020F0502020204030204"/>
              </a:rPr>
              <a:t>Cause and Effect</a:t>
            </a:r>
          </a:p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 is flawed reasoning to assume that because two pieces of information are found together or occur at the same time, there must be a link between them.</a:t>
            </a:r>
          </a:p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2800" dirty="0">
              <a:solidFill>
                <a:prstClr val="black"/>
              </a:solidFill>
              <a:latin typeface="Calibri" panose="020F0502020204030204"/>
            </a:endParaRPr>
          </a:p>
          <a:p>
            <a:pPr marR="0" lvl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Positioning of information 		 Assumed causal link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2" descr="Image result for review">
            <a:extLst>
              <a:ext uri="{FF2B5EF4-FFF2-40B4-BE49-F238E27FC236}">
                <a16:creationId xmlns:a16="http://schemas.microsoft.com/office/drawing/2014/main" id="{0900B434-08E8-4DA4-8043-EE6B608FC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1" y="709437"/>
            <a:ext cx="3124200" cy="170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32A39A81-9F6E-40FA-9A84-DBEA3899554B}"/>
              </a:ext>
            </a:extLst>
          </p:cNvPr>
          <p:cNvSpPr/>
          <p:nvPr/>
        </p:nvSpPr>
        <p:spPr>
          <a:xfrm>
            <a:off x="5606796" y="5584825"/>
            <a:ext cx="978408" cy="48463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F4AA773-C7C4-441E-BA6B-664201785F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560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805"/>
    </mc:Choice>
    <mc:Fallback>
      <p:transition spd="slow" advTm="798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1" y="1168400"/>
            <a:ext cx="8764270" cy="784225"/>
          </a:xfrm>
        </p:spPr>
        <p:txBody>
          <a:bodyPr/>
          <a:lstStyle/>
          <a:p>
            <a:r>
              <a:rPr lang="en-GB" sz="5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Review: Flawed Reasoning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826" y="2219325"/>
            <a:ext cx="11223626" cy="4505325"/>
          </a:xfrm>
        </p:spPr>
        <p:txBody>
          <a:bodyPr/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Example 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 the students arrived late to class.  There were severe delays and disruptions affecting the morning trains.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is the student’s lateness linked to?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is the underlying assumption? 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2800" dirty="0">
              <a:solidFill>
                <a:prstClr val="black"/>
              </a:solidFill>
              <a:latin typeface="Calibri" panose="020F0502020204030204"/>
            </a:endParaRPr>
          </a:p>
          <a:p>
            <a:pPr marR="0" lvl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Positioning of information 		 Assumed causal link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2" descr="Image result for review">
            <a:extLst>
              <a:ext uri="{FF2B5EF4-FFF2-40B4-BE49-F238E27FC236}">
                <a16:creationId xmlns:a16="http://schemas.microsoft.com/office/drawing/2014/main" id="{0900B434-08E8-4DA4-8043-EE6B608FC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1" y="709437"/>
            <a:ext cx="3124200" cy="170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32A39A81-9F6E-40FA-9A84-DBEA3899554B}"/>
              </a:ext>
            </a:extLst>
          </p:cNvPr>
          <p:cNvSpPr/>
          <p:nvPr/>
        </p:nvSpPr>
        <p:spPr>
          <a:xfrm>
            <a:off x="5246435" y="5337175"/>
            <a:ext cx="978408" cy="48463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A4E4464-D95B-4FC3-965C-C003C051D1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150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9172"/>
    </mc:Choice>
    <mc:Fallback>
      <p:transition spd="slow" advTm="1091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1" y="1168400"/>
            <a:ext cx="8764270" cy="784225"/>
          </a:xfrm>
        </p:spPr>
        <p:txBody>
          <a:bodyPr/>
          <a:lstStyle/>
          <a:p>
            <a:r>
              <a:rPr lang="en-GB" sz="5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Review: Flawed Reasoning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826" y="2219325"/>
            <a:ext cx="11223626" cy="4505325"/>
          </a:xfrm>
        </p:spPr>
        <p:txBody>
          <a:bodyPr/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Example 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 the students arrived late to class.  There were severe delays and disruptions affecting the morning trains.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is the student’s lateness linked to?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Transport problems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is the underlying assumption?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That nothing else could have caused the lateness.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lang="en-GB" sz="2800" dirty="0">
              <a:solidFill>
                <a:prstClr val="black"/>
              </a:solidFill>
              <a:latin typeface="Calibri" panose="020F0502020204030204"/>
            </a:endParaRPr>
          </a:p>
          <a:p>
            <a:pPr marR="0" lvl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Positioning of information 		 Assumed causal link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2" descr="Image result for review">
            <a:extLst>
              <a:ext uri="{FF2B5EF4-FFF2-40B4-BE49-F238E27FC236}">
                <a16:creationId xmlns:a16="http://schemas.microsoft.com/office/drawing/2014/main" id="{0900B434-08E8-4DA4-8043-EE6B608FC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1" y="709437"/>
            <a:ext cx="3124200" cy="170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32A39A81-9F6E-40FA-9A84-DBEA3899554B}"/>
              </a:ext>
            </a:extLst>
          </p:cNvPr>
          <p:cNvSpPr/>
          <p:nvPr/>
        </p:nvSpPr>
        <p:spPr>
          <a:xfrm>
            <a:off x="5246435" y="5327650"/>
            <a:ext cx="978408" cy="48463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C0B4A64-E3EC-4714-BE25-723B75D0DB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672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1046"/>
    </mc:Choice>
    <mc:Fallback>
      <p:transition spd="slow" advTm="1510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HI-Lecture Template-2005">
  <a:themeElements>
    <a:clrScheme name="HI-Lecture Template-2005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HI-Lecture Template-2005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HI-Lecture Template-2005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I-Lecture Template-2005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I-Lecture Template-2005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I-Lecture Template-2005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I-Lecture Template-2005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I-Lecture Template-2005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I-Lecture Template-2005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I-Lecture Template-2005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I-Lecture Template-2005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I-Lecture Template-2005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I-Lecture Template-2005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I-Lecture Template-2005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</TotalTime>
  <Words>927</Words>
  <Application>Microsoft Office PowerPoint</Application>
  <PresentationFormat>Widescreen</PresentationFormat>
  <Paragraphs>137</Paragraphs>
  <Slides>20</Slides>
  <Notes>0</Notes>
  <HiddenSlides>0</HiddenSlides>
  <MMClips>20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Tahoma</vt:lpstr>
      <vt:lpstr>Wingdings</vt:lpstr>
      <vt:lpstr>1_HI-Lecture Template-2005</vt:lpstr>
      <vt:lpstr>UF05-Critical Thinking</vt:lpstr>
      <vt:lpstr>Aims: Lecture 8aeek 1 Aims</vt:lpstr>
      <vt:lpstr>Final Exam Countdown</vt:lpstr>
      <vt:lpstr>Review: Flawed Arguments</vt:lpstr>
      <vt:lpstr>Review: Flawed Arguments</vt:lpstr>
      <vt:lpstr>Review: Flawed Reasoning</vt:lpstr>
      <vt:lpstr>Review: Flawed Reasoning</vt:lpstr>
      <vt:lpstr>Review: Flawed Reasoning</vt:lpstr>
      <vt:lpstr>Review: Flawed Reasoning</vt:lpstr>
      <vt:lpstr>Flawed Reasoning: Trends</vt:lpstr>
      <vt:lpstr>Flawed Reasoning: Trends</vt:lpstr>
      <vt:lpstr>Flawed Reasoning: Trends</vt:lpstr>
      <vt:lpstr>Flawed Reasoning: Trends</vt:lpstr>
      <vt:lpstr>Flawed Reasoning: Trends</vt:lpstr>
      <vt:lpstr>Flawed Reasoning: Trends</vt:lpstr>
      <vt:lpstr>Flawed Reasoning: Trends</vt:lpstr>
      <vt:lpstr>Flawed Reasoning: Trends</vt:lpstr>
      <vt:lpstr>Conclusions</vt:lpstr>
      <vt:lpstr>Summary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Grace Gyatso</dc:creator>
  <cp:lastModifiedBy>Grace Gyatso</cp:lastModifiedBy>
  <cp:revision>64</cp:revision>
  <dcterms:created xsi:type="dcterms:W3CDTF">2020-10-26T10:02:50Z</dcterms:created>
  <dcterms:modified xsi:type="dcterms:W3CDTF">2020-11-25T11:20:56Z</dcterms:modified>
</cp:coreProperties>
</file>