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3" r:id="rId2"/>
    <p:sldId id="452" r:id="rId3"/>
    <p:sldId id="499" r:id="rId4"/>
    <p:sldId id="500" r:id="rId5"/>
    <p:sldId id="506" r:id="rId6"/>
    <p:sldId id="505" r:id="rId7"/>
    <p:sldId id="491" r:id="rId8"/>
    <p:sldId id="504" r:id="rId9"/>
    <p:sldId id="497" r:id="rId10"/>
    <p:sldId id="501" r:id="rId11"/>
    <p:sldId id="495" r:id="rId12"/>
    <p:sldId id="477" r:id="rId13"/>
    <p:sldId id="498" r:id="rId14"/>
    <p:sldId id="502" r:id="rId15"/>
    <p:sldId id="490" r:id="rId16"/>
    <p:sldId id="482" r:id="rId17"/>
    <p:sldId id="4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026271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0026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87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16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64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29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06860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55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48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3246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10 – PART 10c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B84DE2-DCD4-46A9-9817-3C6BD594C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71"/>
    </mc:Choice>
    <mc:Fallback>
      <p:transition spd="slow" advTm="26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1"/>
            <a:ext cx="11137901" cy="106680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Quiz – Cottrell’s (2017)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047876"/>
            <a:ext cx="10515600" cy="4041776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95000"/>
              <a:buFont typeface="Wingdings" panose="05000000000000000000" pitchFamily="2" charset="2"/>
              <a:buAutoNum type="arabicPeriod"/>
              <a:tabLst/>
              <a:defRPr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What’s the first step in Cottrell’s model -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Critical Thinking as a Process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? Explain the step.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Identifying other people’s positions, arguments and conclusions.</a:t>
            </a:r>
            <a:endParaRPr lang="en-GB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Which step of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relates to reading between the lines?  What does this mean? 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4 – seeing behind the surfaces – investigating underlying motivations and assumptions.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Which step of Cottrell’s model refers to persuasive devices?  Why is it important to assess persuasion? 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5 – recognising techniques such as using persuasive language to convince the reader.  Persuasion can have significant impact.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is the end goal of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Critical Thinking as a Process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develop your own well-balanced position based on a range of evidence.</a:t>
            </a:r>
            <a:endParaRPr lang="en-GB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Which aspect of Cottrell’s model has been most useful? 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choice.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464544-59D9-47F7-9B68-301AAE338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02"/>
    </mc:Choice>
    <mc:Fallback>
      <p:transition spd="slow" advTm="115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Cottrell’s (2017) Model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first four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steps: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Identifying other people’s positions, arguments and conclusions.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Evaluating the evidence for alternative points of view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Weighing up opposing arguments and evidence fairly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Being able to read between the lines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seeing behind surfaces and identifying false or unfair assumptions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E96B45-8B4E-4086-A95E-C1C2B84F1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5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14"/>
    </mc:Choice>
    <mc:Fallback>
      <p:transition spd="slow" advTm="3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638176"/>
            <a:ext cx="11137901" cy="1142999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1781175"/>
            <a:ext cx="10515600" cy="4810125"/>
          </a:xfrm>
        </p:spPr>
        <p:txBody>
          <a:bodyPr/>
          <a:lstStyle/>
          <a:p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Cottrell’s (2017) Model: Part Two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final five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steps: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Recognising techniques used to make certain positions more appealing than others such as false logic or persuasive devices.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Reflecting on issues in a structured way bringing logic and insight to bear.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Drawing conclusions about whether arguments are valid and justifiable based on good evidence and sensible assumptions.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Synthesising information: drawing together your judgements of the evidence synthesising these to form your own new position.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Presenting a point of view in a structured, clear, well-reasoned way that convinces others.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2F9BB3-30B4-4705-A7BE-112680BDA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1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57"/>
    </mc:Choice>
    <mc:Fallback>
      <p:transition spd="slow" advTm="33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Quiz – Williams’ (2009)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What’s the first step in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The Stairway to Critical Thinking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? Explain the step.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Which step of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The Stairway to Critical Thinking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relates to understanding arguments in one text?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important aspects are mentioned in the Evaluate step?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Which step involves drawing conclusions?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95000"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Which aspect of Williams’ model has been most useful?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95000"/>
              <a:buFont typeface="Wingdings" panose="05000000000000000000" pitchFamily="2" charset="2"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0DDE6D-C919-4ADF-A05D-BA151505B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0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167"/>
    </mc:Choice>
    <mc:Fallback>
      <p:transition spd="slow" advTm="152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Quiz – Williams’ (2009)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2362200"/>
            <a:ext cx="11353799" cy="38862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What’s the first step in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The Stairway to Critical Thinking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? Explain the step.  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step – taking in, processing and absorbing initial information on a topic.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Which step of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The Stairway to Critical Thinking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relates to understanding arguments in one text? 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– key arguments, assumptions and evidence.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important aspects are mentioned in the Evaluate step? 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Assessing worth and relevance of an idea; evaluating the evidence it is based on and how that connects to what other authors in the field are saying.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Which step involves drawing conclusions? 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final step – Justify.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95000"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Which aspect of Williams’ model has been most useful?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Your choice.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95000"/>
              <a:buFont typeface="Wingdings" panose="05000000000000000000" pitchFamily="2" charset="2"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BC182D-62C1-467F-9A41-11B1CF348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8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62"/>
    </mc:Choice>
    <mc:Fallback>
      <p:transition spd="slow" advTm="117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1"/>
            <a:ext cx="11137901" cy="7810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Williams’ (2009)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825" y="2124076"/>
            <a:ext cx="10842626" cy="3965576"/>
          </a:xfrm>
        </p:spPr>
        <p:txBody>
          <a:bodyPr/>
          <a:lstStyle/>
          <a:p>
            <a:endParaRPr lang="en-GB" u="sng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ee the source image">
            <a:extLst>
              <a:ext uri="{FF2B5EF4-FFF2-40B4-BE49-F238E27FC236}">
                <a16:creationId xmlns:a16="http://schemas.microsoft.com/office/drawing/2014/main" id="{98ED22D9-4267-4BEF-A17B-665D9F00D0F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3" y="1776730"/>
            <a:ext cx="886333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0E1F97-6D25-40FE-8A2C-795E7DAE7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5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190"/>
    </mc:Choice>
    <mc:Fallback>
      <p:transition spd="slow" advTm="136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We have ….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the online lecture videos from week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investigated an overview of argument analysis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the two main models of Critical Thinking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754426-DE03-4DA9-9748-9FFB65F8F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98"/>
    </mc:Choice>
    <mc:Fallback>
      <p:transition spd="slow" advTm="22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11 Part 11a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145267-E03D-4485-B1F0-BBEF4A1D4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51"/>
    </mc:Choice>
    <mc:Fallback>
      <p:transition spd="slow" advTm="26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295400"/>
            <a:ext cx="10391775" cy="1019176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Lecture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10c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review the online lecture videos from week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investigate an overview of argument analysis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review the two main models of Critical Thinking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01DF60-899F-45BA-A1B2-DDAF3742A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55"/>
    </mc:Choice>
    <mc:Fallback>
      <p:transition spd="slow" advTm="35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6762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Argument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552575"/>
            <a:ext cx="8785226" cy="4695825"/>
          </a:xfrm>
        </p:spPr>
        <p:txBody>
          <a:bodyPr/>
          <a:lstStyle/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462D0C5-3B15-4F85-AC2C-2ABADE479D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262742"/>
              </p:ext>
            </p:extLst>
          </p:nvPr>
        </p:nvGraphicFramePr>
        <p:xfrm>
          <a:off x="314324" y="1638301"/>
          <a:ext cx="11649076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69">
                  <a:extLst>
                    <a:ext uri="{9D8B030D-6E8A-4147-A177-3AD203B41FA5}">
                      <a16:colId xmlns:a16="http://schemas.microsoft.com/office/drawing/2014/main" val="971693419"/>
                    </a:ext>
                  </a:extLst>
                </a:gridCol>
                <a:gridCol w="2912269">
                  <a:extLst>
                    <a:ext uri="{9D8B030D-6E8A-4147-A177-3AD203B41FA5}">
                      <a16:colId xmlns:a16="http://schemas.microsoft.com/office/drawing/2014/main" val="3395238892"/>
                    </a:ext>
                  </a:extLst>
                </a:gridCol>
                <a:gridCol w="2912269">
                  <a:extLst>
                    <a:ext uri="{9D8B030D-6E8A-4147-A177-3AD203B41FA5}">
                      <a16:colId xmlns:a16="http://schemas.microsoft.com/office/drawing/2014/main" val="2891125821"/>
                    </a:ext>
                  </a:extLst>
                </a:gridCol>
                <a:gridCol w="2912269">
                  <a:extLst>
                    <a:ext uri="{9D8B030D-6E8A-4147-A177-3AD203B41FA5}">
                      <a16:colId xmlns:a16="http://schemas.microsoft.com/office/drawing/2014/main" val="467534608"/>
                    </a:ext>
                  </a:extLst>
                </a:gridCol>
              </a:tblGrid>
              <a:tr h="2465234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Overall Argument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Position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Signal words and phrases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was ___ _______ of producing the text?</a:t>
                      </a:r>
                    </a:p>
                    <a:p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What’s the ______ message I am supposed to take away from this?</a:t>
                      </a:r>
                    </a:p>
                    <a:p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Position= point of view OR _______</a:t>
                      </a:r>
                    </a:p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493010"/>
                  </a:ext>
                </a:extLst>
              </a:tr>
              <a:tr h="2144865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b="1" dirty="0"/>
                        <a:t>Contributing Arguments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Reasons and propositions</a:t>
                      </a:r>
                    </a:p>
                    <a:p>
                      <a:r>
                        <a:rPr lang="en-GB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line of reasoning</a:t>
                      </a:r>
                    </a:p>
                    <a:p>
                      <a:r>
                        <a:rPr lang="en-GB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reasons have they offered __ _________ their position?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How is the author trying __ ___________ me to their point of view?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Reasons = facts or ________ (what you believe to be true)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040924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F164E4-D98A-49CB-8E45-B658F91FA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7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008"/>
    </mc:Choice>
    <mc:Fallback>
      <p:transition spd="slow" advTm="198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6762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Argument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552575"/>
            <a:ext cx="8785226" cy="4695825"/>
          </a:xfrm>
        </p:spPr>
        <p:txBody>
          <a:bodyPr/>
          <a:lstStyle/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462D0C5-3B15-4F85-AC2C-2ABADE479D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103739"/>
              </p:ext>
            </p:extLst>
          </p:nvPr>
        </p:nvGraphicFramePr>
        <p:xfrm>
          <a:off x="314324" y="1638301"/>
          <a:ext cx="11649076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69">
                  <a:extLst>
                    <a:ext uri="{9D8B030D-6E8A-4147-A177-3AD203B41FA5}">
                      <a16:colId xmlns:a16="http://schemas.microsoft.com/office/drawing/2014/main" val="971693419"/>
                    </a:ext>
                  </a:extLst>
                </a:gridCol>
                <a:gridCol w="2912269">
                  <a:extLst>
                    <a:ext uri="{9D8B030D-6E8A-4147-A177-3AD203B41FA5}">
                      <a16:colId xmlns:a16="http://schemas.microsoft.com/office/drawing/2014/main" val="3395238892"/>
                    </a:ext>
                  </a:extLst>
                </a:gridCol>
                <a:gridCol w="2912269">
                  <a:extLst>
                    <a:ext uri="{9D8B030D-6E8A-4147-A177-3AD203B41FA5}">
                      <a16:colId xmlns:a16="http://schemas.microsoft.com/office/drawing/2014/main" val="2891125821"/>
                    </a:ext>
                  </a:extLst>
                </a:gridCol>
                <a:gridCol w="2912269">
                  <a:extLst>
                    <a:ext uri="{9D8B030D-6E8A-4147-A177-3AD203B41FA5}">
                      <a16:colId xmlns:a16="http://schemas.microsoft.com/office/drawing/2014/main" val="467534608"/>
                    </a:ext>
                  </a:extLst>
                </a:gridCol>
              </a:tblGrid>
              <a:tr h="2465234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Overall Argument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Position</a:t>
                      </a:r>
                    </a:p>
                    <a:p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Conclusion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Signal words and phrases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was </a:t>
                      </a:r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point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 producing the text?</a:t>
                      </a:r>
                    </a:p>
                    <a:p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What’s the </a:t>
                      </a:r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message I am supposed to take away from this?</a:t>
                      </a:r>
                    </a:p>
                    <a:p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Position= point of view OR </a:t>
                      </a:r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claim</a:t>
                      </a:r>
                    </a:p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493010"/>
                  </a:ext>
                </a:extLst>
              </a:tr>
              <a:tr h="2144865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b="1" dirty="0"/>
                        <a:t>Contributing Arguments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Reasons and propositions</a:t>
                      </a:r>
                    </a:p>
                    <a:p>
                      <a:r>
                        <a:rPr lang="en-GB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line of reasoning</a:t>
                      </a:r>
                    </a:p>
                    <a:p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Persuasion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reasons have they offered </a:t>
                      </a:r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support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their position?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How is the author trying </a:t>
                      </a:r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persuade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 to their point of view?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Reasons = facts or </a:t>
                      </a:r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premises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(what you believe to be true)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040924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2F84A8-B3D7-4AC7-9FDC-4D7A47ACD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7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483"/>
    </mc:Choice>
    <mc:Fallback>
      <p:transition spd="slow" advTm="186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6762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Argument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552575"/>
            <a:ext cx="8785226" cy="4695825"/>
          </a:xfrm>
        </p:spPr>
        <p:txBody>
          <a:bodyPr/>
          <a:lstStyle/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462D0C5-3B15-4F85-AC2C-2ABADE479D5F}"/>
              </a:ext>
            </a:extLst>
          </p:cNvPr>
          <p:cNvGraphicFramePr>
            <a:graphicFrameLocks noGrp="1"/>
          </p:cNvGraphicFramePr>
          <p:nvPr/>
        </p:nvGraphicFramePr>
        <p:xfrm>
          <a:off x="314324" y="1638301"/>
          <a:ext cx="11649076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69">
                  <a:extLst>
                    <a:ext uri="{9D8B030D-6E8A-4147-A177-3AD203B41FA5}">
                      <a16:colId xmlns:a16="http://schemas.microsoft.com/office/drawing/2014/main" val="971693419"/>
                    </a:ext>
                  </a:extLst>
                </a:gridCol>
                <a:gridCol w="2912269">
                  <a:extLst>
                    <a:ext uri="{9D8B030D-6E8A-4147-A177-3AD203B41FA5}">
                      <a16:colId xmlns:a16="http://schemas.microsoft.com/office/drawing/2014/main" val="3395238892"/>
                    </a:ext>
                  </a:extLst>
                </a:gridCol>
                <a:gridCol w="2912269">
                  <a:extLst>
                    <a:ext uri="{9D8B030D-6E8A-4147-A177-3AD203B41FA5}">
                      <a16:colId xmlns:a16="http://schemas.microsoft.com/office/drawing/2014/main" val="2891125821"/>
                    </a:ext>
                  </a:extLst>
                </a:gridCol>
                <a:gridCol w="2912269">
                  <a:extLst>
                    <a:ext uri="{9D8B030D-6E8A-4147-A177-3AD203B41FA5}">
                      <a16:colId xmlns:a16="http://schemas.microsoft.com/office/drawing/2014/main" val="467534608"/>
                    </a:ext>
                  </a:extLst>
                </a:gridCol>
              </a:tblGrid>
              <a:tr h="2465234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Overall Argument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Position</a:t>
                      </a:r>
                    </a:p>
                    <a:p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Conclusion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Signal words and phrases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was </a:t>
                      </a:r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point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 producing the text?</a:t>
                      </a:r>
                    </a:p>
                    <a:p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What’s the </a:t>
                      </a:r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message I am supposed to take away from this?</a:t>
                      </a:r>
                    </a:p>
                    <a:p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Position= point of view OR </a:t>
                      </a:r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claim</a:t>
                      </a:r>
                    </a:p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493010"/>
                  </a:ext>
                </a:extLst>
              </a:tr>
              <a:tr h="2144865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b="1" dirty="0"/>
                        <a:t>Contributing Arguments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Reasons and propositions</a:t>
                      </a:r>
                    </a:p>
                    <a:p>
                      <a:r>
                        <a:rPr lang="en-GB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line of reasoning</a:t>
                      </a:r>
                    </a:p>
                    <a:p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Persuasion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reasons have they offered </a:t>
                      </a:r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support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their position?</a:t>
                      </a:r>
                    </a:p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How is the author trying </a:t>
                      </a:r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persuade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 to their point of view?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Reasons = facts or </a:t>
                      </a:r>
                      <a:r>
                        <a:rPr lang="en-GB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premises</a:t>
                      </a: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(what you believe to be true)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040924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70431D-3383-4C25-85B2-9D0FC7D39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8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07"/>
    </mc:Choice>
    <mc:Fallback>
      <p:transition spd="slow" advTm="38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124076"/>
            <a:ext cx="10515600" cy="4067174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Developing effective independent study skills is a high priority for the majority of university students.  Students may be used to a teacher-centred approach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during their primary and secondary school education.  Having to self-motivate and time manage tasks effectively can be some of the challenges faced by undergraduates.  Now more than ever, with a sharp increase in blended learning or online learning, students need to adapt rapidly to be able to study more independently.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7B479C-B308-4474-A678-F52787E1B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2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854"/>
    </mc:Choice>
    <mc:Fallback>
      <p:transition spd="slow" advTm="163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375" y="857250"/>
            <a:ext cx="11014076" cy="574357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Developing effective independent study skills is a high priority for the majority of university students.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POSITION/CLAIM</a:t>
            </a:r>
          </a:p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may be used to a teacher-centred approach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during their primary and secondary school education.  Having to self-motivate and time manage tasks effectively can be some of the challenges faced by undergraduates.  </a:t>
            </a:r>
            <a:r>
              <a:rPr lang="en-GB" sz="2800" b="1" dirty="0">
                <a:solidFill>
                  <a:srgbClr val="0070C0"/>
                </a:solidFill>
                <a:latin typeface="Calibri" panose="020F0502020204030204"/>
              </a:rPr>
              <a:t>CONTRIBUTING ARGUMENTS – A LINE OF REASONING.</a:t>
            </a:r>
          </a:p>
          <a:p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Now more than ever, </a:t>
            </a:r>
            <a:r>
              <a:rPr lang="en-GB" sz="2800" b="1" dirty="0">
                <a:solidFill>
                  <a:srgbClr val="0070C0"/>
                </a:solidFill>
                <a:latin typeface="Calibri" panose="020F0502020204030204"/>
              </a:rPr>
              <a:t>SIGNAL WORDS AND PHRASES</a:t>
            </a:r>
          </a:p>
          <a:p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with a sharp increase in blended learning or online learning, students need to adapt rapidly to be able to study more independently. </a:t>
            </a:r>
            <a:r>
              <a:rPr lang="en-GB" sz="2800" b="1" dirty="0">
                <a:solidFill>
                  <a:srgbClr val="0070C0"/>
                </a:solidFill>
                <a:latin typeface="Calibri" panose="020F0502020204030204"/>
              </a:rPr>
              <a:t>CONCLUSION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340D5C-EFEC-4D92-AF23-A7273F4BC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1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804"/>
    </mc:Choice>
    <mc:Fallback>
      <p:transition spd="slow" advTm="241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375" y="857250"/>
            <a:ext cx="11014076" cy="574357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Developing effective independent study skills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is a high priority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majority of university students.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POSITION/CLAIM</a:t>
            </a:r>
          </a:p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may be used to a teacher-centred approach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during their primary and secondary school education.  Having to self-motivate and time manage tasks effectively can be some of </a:t>
            </a:r>
            <a:r>
              <a:rPr lang="en-GB" sz="28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the challenges faced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by undergraduates.  </a:t>
            </a:r>
            <a:r>
              <a:rPr lang="en-GB" sz="2800" b="1" dirty="0">
                <a:solidFill>
                  <a:srgbClr val="0070C0"/>
                </a:solidFill>
                <a:latin typeface="Calibri" panose="020F0502020204030204"/>
              </a:rPr>
              <a:t>CONTRIBUTING ARGUMENTS – A LINE OF REASONING.</a:t>
            </a:r>
          </a:p>
          <a:p>
            <a:r>
              <a:rPr lang="en-GB" sz="28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Now more than ever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GB" sz="2800" b="1" dirty="0">
                <a:solidFill>
                  <a:srgbClr val="0070C0"/>
                </a:solidFill>
                <a:latin typeface="Calibri" panose="020F0502020204030204"/>
              </a:rPr>
              <a:t>SIGNAL WORDS AND PHRASES</a:t>
            </a:r>
          </a:p>
          <a:p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with </a:t>
            </a:r>
            <a:r>
              <a:rPr lang="en-GB" sz="28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a sharp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increase in blended learning or online learning, students need to </a:t>
            </a:r>
            <a:r>
              <a:rPr lang="en-GB" sz="28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adapt rapidly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be able to study more independently. </a:t>
            </a:r>
            <a:r>
              <a:rPr lang="en-GB" sz="2800" b="1" dirty="0">
                <a:solidFill>
                  <a:srgbClr val="0070C0"/>
                </a:solidFill>
                <a:latin typeface="Calibri" panose="020F0502020204030204"/>
              </a:rPr>
              <a:t>CONCLUSION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		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is the author trying to persuade me to their point of view?</a:t>
            </a:r>
          </a:p>
          <a:p>
            <a:endParaRPr lang="en-GB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0AFCB0-26E0-4810-AAE1-8AB71DD12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996"/>
    </mc:Choice>
    <mc:Fallback>
      <p:transition spd="slow" advTm="15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Quiz – Cottrell’s (2017)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What’s the first step in Cottrell’s model -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Critical Thinking as a Process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? Explain the step.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Which step of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relates to reading between the lines?  What does this mean?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Which step of Cottrell’s model refers to persuasive devices?  Why is it important to assess persuasion?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is the end goal of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Critical Thinking as a Process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Which aspect of Cottrell’s model has been most useful?</a:t>
            </a: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480D91-0332-4E54-AF90-6476330E1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8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12"/>
    </mc:Choice>
    <mc:Fallback>
      <p:transition spd="slow" advTm="161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1226</Words>
  <Application>Microsoft Office PowerPoint</Application>
  <PresentationFormat>Widescreen</PresentationFormat>
  <Paragraphs>181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Wingdings</vt:lpstr>
      <vt:lpstr>1_HI-Lecture Template-2005</vt:lpstr>
      <vt:lpstr>UF05-Critical Thinking</vt:lpstr>
      <vt:lpstr>Aims: Lecture 10ceek 1 Aims</vt:lpstr>
      <vt:lpstr>Argument Analysis</vt:lpstr>
      <vt:lpstr>Argument Analysis</vt:lpstr>
      <vt:lpstr>Argument Analysis</vt:lpstr>
      <vt:lpstr>Example:</vt:lpstr>
      <vt:lpstr>PowerPoint Presentation</vt:lpstr>
      <vt:lpstr>PowerPoint Presentation</vt:lpstr>
      <vt:lpstr>Review Quiz – Cottrell’s (2017) model</vt:lpstr>
      <vt:lpstr>Review Quiz – Cottrell’s (2017) model</vt:lpstr>
      <vt:lpstr>Critical Thinking As a Process</vt:lpstr>
      <vt:lpstr>Critical Thinking As a Process</vt:lpstr>
      <vt:lpstr>Review Quiz – Williams’ (2009) Model</vt:lpstr>
      <vt:lpstr>Review Quiz – Williams’ (2009) Model</vt:lpstr>
      <vt:lpstr>Williams’ (2009) Model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Gyatso</dc:creator>
  <cp:lastModifiedBy>Grace Gyatso</cp:lastModifiedBy>
  <cp:revision>68</cp:revision>
  <dcterms:created xsi:type="dcterms:W3CDTF">2020-10-26T10:02:50Z</dcterms:created>
  <dcterms:modified xsi:type="dcterms:W3CDTF">2020-12-10T12:59:18Z</dcterms:modified>
</cp:coreProperties>
</file>