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453" r:id="rId2"/>
    <p:sldId id="452" r:id="rId3"/>
    <p:sldId id="469" r:id="rId4"/>
    <p:sldId id="483" r:id="rId5"/>
    <p:sldId id="484" r:id="rId6"/>
    <p:sldId id="485" r:id="rId7"/>
    <p:sldId id="486" r:id="rId8"/>
    <p:sldId id="487" r:id="rId9"/>
    <p:sldId id="488" r:id="rId10"/>
    <p:sldId id="505" r:id="rId11"/>
    <p:sldId id="494" r:id="rId12"/>
    <p:sldId id="506" r:id="rId13"/>
    <p:sldId id="507" r:id="rId14"/>
    <p:sldId id="493" r:id="rId15"/>
    <p:sldId id="491" r:id="rId16"/>
    <p:sldId id="492" r:id="rId17"/>
    <p:sldId id="497" r:id="rId18"/>
    <p:sldId id="498" r:id="rId19"/>
    <p:sldId id="499" r:id="rId20"/>
    <p:sldId id="500" r:id="rId21"/>
    <p:sldId id="501" r:id="rId22"/>
    <p:sldId id="502" r:id="rId23"/>
    <p:sldId id="503" r:id="rId24"/>
    <p:sldId id="496" r:id="rId25"/>
    <p:sldId id="482" r:id="rId26"/>
    <p:sldId id="46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04" autoAdjust="0"/>
    <p:restoredTop sz="94660"/>
  </p:normalViewPr>
  <p:slideViewPr>
    <p:cSldViewPr snapToGrid="0">
      <p:cViewPr varScale="1">
        <p:scale>
          <a:sx n="64" d="100"/>
          <a:sy n="64" d="100"/>
        </p:scale>
        <p:origin x="74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32705" y="-297"/>
            <a:ext cx="16257409" cy="6858594"/>
          </a:xfrm>
          <a:prstGeom prst="rect">
            <a:avLst/>
          </a:prstGeom>
        </p:spPr>
      </p:pic>
      <p:sp>
        <p:nvSpPr>
          <p:cNvPr id="6656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912779" y="3138562"/>
            <a:ext cx="9215967" cy="866502"/>
          </a:xfrm>
        </p:spPr>
        <p:txBody>
          <a:bodyPr/>
          <a:lstStyle>
            <a:lvl1pPr marL="0" indent="0" algn="l">
              <a:buFont typeface="Wingdings" panose="05000000000000000000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altLang="en-US" noProof="0"/>
              <a:t>Click to edit Master subtitle style</a:t>
            </a:r>
            <a:endParaRPr lang="en-AU" altLang="en-US" noProof="0" dirty="0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815414" y="1557190"/>
            <a:ext cx="9410700" cy="1366838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AF240D"/>
                </a:solidFill>
              </a:defRPr>
            </a:lvl1pPr>
          </a:lstStyle>
          <a:p>
            <a:pPr lvl="0"/>
            <a:r>
              <a:rPr lang="en-AU" altLang="en-US" noProof="0" dirty="0"/>
              <a:t>Lecture #: Part #</a:t>
            </a:r>
          </a:p>
        </p:txBody>
      </p:sp>
      <p:pic>
        <p:nvPicPr>
          <p:cNvPr id="13" name="Picture 12"/>
          <p:cNvPicPr/>
          <p:nvPr/>
        </p:nvPicPr>
        <p:blipFill>
          <a:blip r:embed="rId3"/>
          <a:stretch>
            <a:fillRect/>
          </a:stretch>
        </p:blipFill>
        <p:spPr>
          <a:xfrm>
            <a:off x="3599723" y="15148"/>
            <a:ext cx="4588933" cy="1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116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7648" y="116633"/>
            <a:ext cx="10515600" cy="61560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10262719"/>
      </p:ext>
    </p:extLst>
  </p:cSld>
  <p:clrMapOvr>
    <a:masterClrMapping/>
  </p:clrMapOvr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500269"/>
      </p:ext>
    </p:extLst>
  </p:cSld>
  <p:clrMapOvr>
    <a:masterClrMapping/>
  </p:clrMapOvr>
  <p:hf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>
            <a:extLst>
              <a:ext uri="{FF2B5EF4-FFF2-40B4-BE49-F238E27FC236}">
                <a16:creationId xmlns:a16="http://schemas.microsoft.com/office/drawing/2014/main" id="{BD9E5728-6E9B-4D6D-8A4F-24BB8B9AA6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21"/>
          <a:stretch/>
        </p:blipFill>
        <p:spPr bwMode="auto">
          <a:xfrm>
            <a:off x="-992" y="1"/>
            <a:ext cx="12241675" cy="648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2831638" y="120161"/>
            <a:ext cx="9555421" cy="52873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Learning Objectives</a:t>
            </a:r>
            <a:endParaRPr lang="en-AU" dirty="0"/>
          </a:p>
        </p:txBody>
      </p:sp>
      <p:sp>
        <p:nvSpPr>
          <p:cNvPr id="39" name="Text Placeholder 38"/>
          <p:cNvSpPr>
            <a:spLocks noGrp="1"/>
          </p:cNvSpPr>
          <p:nvPr>
            <p:ph type="body" sz="quarter" idx="10"/>
          </p:nvPr>
        </p:nvSpPr>
        <p:spPr>
          <a:xfrm>
            <a:off x="1199456" y="1556793"/>
            <a:ext cx="10273208" cy="374513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pic>
        <p:nvPicPr>
          <p:cNvPr id="40" name="Picture 39"/>
          <p:cNvPicPr/>
          <p:nvPr/>
        </p:nvPicPr>
        <p:blipFill>
          <a:blip r:embed="rId3"/>
          <a:stretch>
            <a:fillRect/>
          </a:stretch>
        </p:blipFill>
        <p:spPr>
          <a:xfrm>
            <a:off x="95505" y="103988"/>
            <a:ext cx="2207903" cy="440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010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45876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4417" y="1628776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2417" y="1628776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659" y="116633"/>
            <a:ext cx="9168341" cy="5760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08163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7648" y="122768"/>
            <a:ext cx="9313035" cy="49792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70646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7648" y="22756"/>
            <a:ext cx="8928992" cy="74194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83290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1637" y="116633"/>
            <a:ext cx="8928992" cy="5760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43068606"/>
      </p:ext>
    </p:extLst>
  </p:cSld>
  <p:clrMapOvr>
    <a:masterClrMapping/>
  </p:clrMapOvr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2551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836712"/>
            <a:ext cx="3932767" cy="1220688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34885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7E4E607-382A-4D99-9C15-CD37FE06CA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4417" y="1628776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AU" altLang="en-US"/>
          </a:p>
        </p:txBody>
      </p:sp>
      <p:sp>
        <p:nvSpPr>
          <p:cNvPr id="1032" name="Text Box 8">
            <a:extLst>
              <a:ext uri="{FF2B5EF4-FFF2-40B4-BE49-F238E27FC236}">
                <a16:creationId xmlns:a16="http://schemas.microsoft.com/office/drawing/2014/main" id="{71C433EB-0A73-4263-A414-3A7F92D0E9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33001" y="6442076"/>
            <a:ext cx="1631951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1000">
              <a:latin typeface="Tahoma" panose="020B0604030504040204" pitchFamily="34" charset="0"/>
            </a:endParaRPr>
          </a:p>
        </p:txBody>
      </p:sp>
      <p:sp>
        <p:nvSpPr>
          <p:cNvPr id="1033" name="Text Box 9">
            <a:extLst>
              <a:ext uri="{FF2B5EF4-FFF2-40B4-BE49-F238E27FC236}">
                <a16:creationId xmlns:a16="http://schemas.microsoft.com/office/drawing/2014/main" id="{4E8C8F8B-1CF0-4372-9950-36A3D5B8DD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33001" y="6381750"/>
            <a:ext cx="163195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altLang="en-US" sz="1000" dirty="0">
                <a:latin typeface="Tahoma" panose="020B0604030504040204" pitchFamily="34" charset="0"/>
              </a:rPr>
              <a:t>Holmes Institute Pathways</a:t>
            </a:r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id="{BD9E5728-6E9B-4D6D-8A4F-24BB8B9AA6E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21"/>
          <a:stretch/>
        </p:blipFill>
        <p:spPr bwMode="auto">
          <a:xfrm>
            <a:off x="-992" y="1"/>
            <a:ext cx="12241675" cy="648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/>
          <p:nvPr/>
        </p:nvPicPr>
        <p:blipFill>
          <a:blip r:embed="rId14"/>
          <a:stretch>
            <a:fillRect/>
          </a:stretch>
        </p:blipFill>
        <p:spPr>
          <a:xfrm>
            <a:off x="95505" y="103988"/>
            <a:ext cx="2207903" cy="440915"/>
          </a:xfrm>
          <a:prstGeom prst="rect">
            <a:avLst/>
          </a:prstGeom>
        </p:spPr>
      </p:pic>
      <p:sp>
        <p:nvSpPr>
          <p:cNvPr id="7" name="Text Box 7">
            <a:extLst>
              <a:ext uri="{FF2B5EF4-FFF2-40B4-BE49-F238E27FC236}">
                <a16:creationId xmlns:a16="http://schemas.microsoft.com/office/drawing/2014/main" id="{E5546781-2D24-4626-AC44-3BF7F71165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051" y="6453189"/>
            <a:ext cx="336126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altLang="en-US" sz="1000">
                <a:solidFill>
                  <a:schemeClr val="bg1"/>
                </a:solidFill>
                <a:latin typeface="Tahoma" panose="020B0604030504040204" pitchFamily="34" charset="0"/>
              </a:rPr>
              <a:t>Applied Business Statistics for Managers</a:t>
            </a:r>
          </a:p>
        </p:txBody>
      </p:sp>
      <p:sp>
        <p:nvSpPr>
          <p:cNvPr id="8" name="Text Box 8">
            <a:extLst>
              <a:ext uri="{FF2B5EF4-FFF2-40B4-BE49-F238E27FC236}">
                <a16:creationId xmlns:a16="http://schemas.microsoft.com/office/drawing/2014/main" id="{71C433EB-0A73-4263-A414-3A7F92D0E9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33001" y="6442076"/>
            <a:ext cx="1631951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1000">
              <a:latin typeface="Tahoma" panose="020B0604030504040204" pitchFamily="34" charset="0"/>
            </a:endParaRPr>
          </a:p>
        </p:txBody>
      </p:sp>
      <p:sp>
        <p:nvSpPr>
          <p:cNvPr id="9" name="Text Box 9">
            <a:extLst>
              <a:ext uri="{FF2B5EF4-FFF2-40B4-BE49-F238E27FC236}">
                <a16:creationId xmlns:a16="http://schemas.microsoft.com/office/drawing/2014/main" id="{4E8C8F8B-1CF0-4372-9950-36A3D5B8DD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33001" y="6381751"/>
            <a:ext cx="1631951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altLang="en-US" sz="1000">
                <a:latin typeface="Tahoma" panose="020B0604030504040204" pitchFamily="34" charset="0"/>
              </a:rPr>
              <a:t>Holmes Institute</a:t>
            </a:r>
          </a:p>
        </p:txBody>
      </p:sp>
      <p:sp>
        <p:nvSpPr>
          <p:cNvPr id="13" name="Text Box 8">
            <a:extLst>
              <a:ext uri="{FF2B5EF4-FFF2-40B4-BE49-F238E27FC236}">
                <a16:creationId xmlns:a16="http://schemas.microsoft.com/office/drawing/2014/main" id="{71C433EB-0A73-4263-A414-3A7F92D0E9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33001" y="6442076"/>
            <a:ext cx="1631951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1000">
              <a:latin typeface="Tahoma" panose="020B0604030504040204" pitchFamily="34" charset="0"/>
            </a:endParaRPr>
          </a:p>
        </p:txBody>
      </p:sp>
      <p:sp>
        <p:nvSpPr>
          <p:cNvPr id="14" name="Text Box 9">
            <a:extLst>
              <a:ext uri="{FF2B5EF4-FFF2-40B4-BE49-F238E27FC236}">
                <a16:creationId xmlns:a16="http://schemas.microsoft.com/office/drawing/2014/main" id="{4E8C8F8B-1CF0-4372-9950-36A3D5B8DD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33001" y="6381751"/>
            <a:ext cx="1631951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altLang="en-US" sz="1000">
                <a:latin typeface="Tahoma" panose="020B0604030504040204" pitchFamily="34" charset="0"/>
              </a:rPr>
              <a:t>Holmes Institute</a:t>
            </a:r>
          </a:p>
        </p:txBody>
      </p:sp>
    </p:spTree>
    <p:extLst>
      <p:ext uri="{BB962C8B-B14F-4D97-AF65-F5344CB8AC3E}">
        <p14:creationId xmlns:p14="http://schemas.microsoft.com/office/powerpoint/2010/main" val="3324608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SzPct val="95000"/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95000"/>
        <a:buFont typeface="Wingdings" panose="05000000000000000000" pitchFamily="2" charset="2"/>
        <a:buChar char="Ø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image" Target="../media/image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4.png"/><Relationship Id="rId4" Type="http://schemas.openxmlformats.org/officeDocument/2006/relationships/image" Target="../media/image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4.png"/><Relationship Id="rId4" Type="http://schemas.openxmlformats.org/officeDocument/2006/relationships/image" Target="../media/image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4.png"/><Relationship Id="rId4" Type="http://schemas.openxmlformats.org/officeDocument/2006/relationships/image" Target="../media/image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4.png"/><Relationship Id="rId4" Type="http://schemas.openxmlformats.org/officeDocument/2006/relationships/image" Target="../media/image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4.png"/><Relationship Id="rId4" Type="http://schemas.openxmlformats.org/officeDocument/2006/relationships/image" Target="../media/image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4.png"/><Relationship Id="rId4" Type="http://schemas.openxmlformats.org/officeDocument/2006/relationships/image" Target="../media/image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4.png"/><Relationship Id="rId4" Type="http://schemas.openxmlformats.org/officeDocument/2006/relationships/image" Target="../media/image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4.png"/><Relationship Id="rId4" Type="http://schemas.openxmlformats.org/officeDocument/2006/relationships/image" Target="../media/image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4.pn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4.png"/><Relationship Id="rId4" Type="http://schemas.openxmlformats.org/officeDocument/2006/relationships/image" Target="../media/image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4.png"/><Relationship Id="rId4" Type="http://schemas.openxmlformats.org/officeDocument/2006/relationships/image" Target="../media/image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4.png"/><Relationship Id="rId4" Type="http://schemas.openxmlformats.org/officeDocument/2006/relationships/image" Target="../media/image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4.png"/><Relationship Id="rId4" Type="http://schemas.openxmlformats.org/officeDocument/2006/relationships/image" Target="../media/image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4.png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B8B89612-F73D-4191-803A-F1219F8AA79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WEEK 12 – PART 12b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287F354-CBDA-44E8-82DB-8136B07EE05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3200" dirty="0">
                <a:solidFill>
                  <a:srgbClr val="201F1E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UF05-Critical Thinking</a:t>
            </a:r>
            <a:endParaRPr lang="en-GB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C1256F8-1EE4-4AA8-BC49-B87C2759EE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278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337"/>
    </mc:Choice>
    <mc:Fallback xmlns="">
      <p:transition spd="slow" advTm="233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699" y="828675"/>
            <a:ext cx="12658725" cy="1009650"/>
          </a:xfrm>
        </p:spPr>
        <p:txBody>
          <a:bodyPr/>
          <a:lstStyle/>
          <a:p>
            <a:r>
              <a:rPr lang="en-GB" sz="4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Flawed Arguments: Implied Conclusions</a:t>
            </a:r>
            <a:endParaRPr lang="en-GB" sz="4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826" y="1371601"/>
            <a:ext cx="11223626" cy="5086350"/>
          </a:xfrm>
        </p:spPr>
        <p:txBody>
          <a:bodyPr/>
          <a:lstStyle/>
          <a:p>
            <a:pPr marR="0" lvl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2800" dirty="0">
              <a:solidFill>
                <a:srgbClr val="000000"/>
              </a:solidFill>
              <a:latin typeface="Calibri" panose="020F050202020403020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Premise						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Premise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   Conclusion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P: 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missed </a:t>
            </a: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the mock exam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P: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Today is the </a:t>
            </a: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final class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Implied conclusion? 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will attend class to catch up on what I have missed.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I’ll stay home to avoid questions being asked about why I missed the mock exam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 up of puzzle pieces&#10;&#10;Description automatically generated">
            <a:extLst>
              <a:ext uri="{FF2B5EF4-FFF2-40B4-BE49-F238E27FC236}">
                <a16:creationId xmlns:a16="http://schemas.microsoft.com/office/drawing/2014/main" id="{5F29F76F-B02D-4794-9FF5-0DBCEC1544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075" y="2184094"/>
            <a:ext cx="1970585" cy="1862171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E3484A5-837B-416B-A62F-047F6A7F2C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439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990"/>
    </mc:Choice>
    <mc:Fallback xmlns="">
      <p:transition spd="slow" advTm="579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699" y="828675"/>
            <a:ext cx="12658725" cy="800100"/>
          </a:xfrm>
        </p:spPr>
        <p:txBody>
          <a:bodyPr/>
          <a:lstStyle/>
          <a:p>
            <a:r>
              <a:rPr lang="en-GB" sz="4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Flawed Arguments: Implied Conclusions</a:t>
            </a:r>
            <a:endParaRPr lang="en-GB" sz="4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826" y="1323975"/>
            <a:ext cx="11223626" cy="4343400"/>
          </a:xfrm>
        </p:spPr>
        <p:txBody>
          <a:bodyPr/>
          <a:lstStyle/>
          <a:p>
            <a:pPr marR="0" lvl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2800" dirty="0">
              <a:solidFill>
                <a:srgbClr val="000000"/>
              </a:solidFill>
              <a:latin typeface="Calibri" panose="020F050202020403020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Premise						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Premise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   Conclusion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P:  </a:t>
            </a:r>
            <a:r>
              <a:rPr lang="en-GB" dirty="0">
                <a:latin typeface="Calibri" panose="020F0502020204030204"/>
              </a:rPr>
              <a:t>The accommodation where I am living is very noisy.</a:t>
            </a:r>
            <a:endParaRPr kumimoji="0" lang="en-GB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P: </a:t>
            </a:r>
            <a:r>
              <a:rPr lang="en-GB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I am struggling to concentrate on studying for my exams.</a:t>
            </a:r>
            <a:endParaRPr kumimoji="0" lang="en-GB" sz="2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Implied conclusion?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                 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 up of puzzle pieces&#10;&#10;Description automatically generated">
            <a:extLst>
              <a:ext uri="{FF2B5EF4-FFF2-40B4-BE49-F238E27FC236}">
                <a16:creationId xmlns:a16="http://schemas.microsoft.com/office/drawing/2014/main" id="{5F29F76F-B02D-4794-9FF5-0DBCEC1544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075" y="2184094"/>
            <a:ext cx="1970585" cy="1862171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A7295D1-1110-415C-B0D3-DF6DDC9963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220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814"/>
    </mc:Choice>
    <mc:Fallback xmlns="">
      <p:transition spd="slow" advTm="928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699" y="828675"/>
            <a:ext cx="12658725" cy="800100"/>
          </a:xfrm>
        </p:spPr>
        <p:txBody>
          <a:bodyPr/>
          <a:lstStyle/>
          <a:p>
            <a:r>
              <a:rPr lang="en-GB" sz="4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Flawed Arguments: Implied Conclusions</a:t>
            </a:r>
            <a:endParaRPr lang="en-GB" sz="4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826" y="1323975"/>
            <a:ext cx="11223626" cy="4343400"/>
          </a:xfrm>
        </p:spPr>
        <p:txBody>
          <a:bodyPr/>
          <a:lstStyle/>
          <a:p>
            <a:pPr marR="0" lvl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2800" dirty="0">
              <a:solidFill>
                <a:srgbClr val="000000"/>
              </a:solidFill>
              <a:latin typeface="Calibri" panose="020F050202020403020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Premise						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Premise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   Conclusion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P:  </a:t>
            </a:r>
            <a:r>
              <a:rPr lang="en-GB" dirty="0">
                <a:latin typeface="Calibri" panose="020F0502020204030204"/>
              </a:rPr>
              <a:t>The accommodation where I am living is very noisy.</a:t>
            </a:r>
            <a:endParaRPr kumimoji="0" lang="en-GB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P: </a:t>
            </a:r>
            <a:r>
              <a:rPr lang="en-GB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I am struggling to concentrate on studying for my exams.</a:t>
            </a:r>
            <a:endParaRPr kumimoji="0" lang="en-GB" sz="2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Implied conclusion?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am going to speak to my flatmates about the noise.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                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</a:t>
            </a:r>
            <a:r>
              <a:rPr kumimoji="0" lang="en-GB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am going to go to the library to study.</a:t>
            </a: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 up of puzzle pieces&#10;&#10;Description automatically generated">
            <a:extLst>
              <a:ext uri="{FF2B5EF4-FFF2-40B4-BE49-F238E27FC236}">
                <a16:creationId xmlns:a16="http://schemas.microsoft.com/office/drawing/2014/main" id="{5F29F76F-B02D-4794-9FF5-0DBCEC1544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075" y="2184094"/>
            <a:ext cx="1970585" cy="1862171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FCA8867-CEA0-48D0-83A1-CB5A89342A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9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605"/>
    </mc:Choice>
    <mc:Fallback xmlns="">
      <p:transition spd="slow" advTm="856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0" y="1168401"/>
            <a:ext cx="10534649" cy="1517650"/>
          </a:xfrm>
        </p:spPr>
        <p:txBody>
          <a:bodyPr/>
          <a:lstStyle/>
          <a:p>
            <a:r>
              <a:rPr lang="en-GB" sz="5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Flawed Arguments Developed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GB" dirty="0"/>
              <a:t>Aims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826" y="1847851"/>
            <a:ext cx="11223626" cy="4410074"/>
          </a:xfrm>
        </p:spPr>
        <p:txBody>
          <a:bodyPr/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2800" dirty="0">
              <a:solidFill>
                <a:srgbClr val="000000"/>
              </a:solidFill>
              <a:latin typeface="Calibri" panose="020F0502020204030204"/>
            </a:endParaRPr>
          </a:p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Three </a:t>
            </a:r>
            <a:r>
              <a:rPr lang="en-GB" sz="2800" dirty="0">
                <a:solidFill>
                  <a:srgbClr val="000000"/>
                </a:solidFill>
                <a:latin typeface="Calibri" panose="020F0502020204030204"/>
              </a:rPr>
              <a:t>Missing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Pieces to an Argument</a:t>
            </a:r>
          </a:p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Implied conclusions √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Unstated premises 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Missing connections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 up of puzzle pieces&#10;&#10;Description automatically generated">
            <a:extLst>
              <a:ext uri="{FF2B5EF4-FFF2-40B4-BE49-F238E27FC236}">
                <a16:creationId xmlns:a16="http://schemas.microsoft.com/office/drawing/2014/main" id="{5F29F76F-B02D-4794-9FF5-0DBCEC1544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985" y="3165169"/>
            <a:ext cx="2943225" cy="27813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1E56745-C423-4E76-8D45-86DE4E9D8C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137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796"/>
    </mc:Choice>
    <mc:Fallback xmlns="">
      <p:transition spd="slow" advTm="247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699" y="1168401"/>
            <a:ext cx="12658725" cy="850900"/>
          </a:xfrm>
        </p:spPr>
        <p:txBody>
          <a:bodyPr/>
          <a:lstStyle/>
          <a:p>
            <a:r>
              <a:rPr lang="en-GB" sz="4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Flawed Arguments: Unstated premises</a:t>
            </a:r>
            <a:endParaRPr lang="en-GB" sz="4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826" y="2019301"/>
            <a:ext cx="11223626" cy="4705350"/>
          </a:xfrm>
        </p:spPr>
        <p:txBody>
          <a:bodyPr/>
          <a:lstStyle/>
          <a:p>
            <a:pPr marR="0" lvl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2800" dirty="0">
              <a:solidFill>
                <a:srgbClr val="000000"/>
              </a:solidFill>
              <a:latin typeface="Calibri" panose="020F0502020204030204"/>
            </a:endParaRPr>
          </a:p>
          <a:p>
            <a:pPr marR="0" lvl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800" dirty="0">
                <a:solidFill>
                  <a:srgbClr val="000000"/>
                </a:solidFill>
                <a:latin typeface="Calibri" panose="020F0502020204030204"/>
              </a:rPr>
              <a:t>Premises could be unstated because …</a:t>
            </a:r>
          </a:p>
          <a:p>
            <a:pPr marL="457200" marR="0" lvl="0" indent="-45720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sz="2800" dirty="0">
                <a:solidFill>
                  <a:srgbClr val="000000"/>
                </a:solidFill>
                <a:latin typeface="Calibri" panose="020F0502020204030204"/>
              </a:rPr>
              <a:t>of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lac</a:t>
            </a:r>
            <a:r>
              <a:rPr lang="en-GB" sz="2800" dirty="0">
                <a:solidFill>
                  <a:srgbClr val="000000"/>
                </a:solidFill>
                <a:latin typeface="Calibri" panose="020F0502020204030204"/>
              </a:rPr>
              <a:t>k of clarity on behalf of the speaker/writer</a:t>
            </a:r>
          </a:p>
          <a:p>
            <a:pPr marL="457200" marR="0" lvl="0" indent="-45720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sz="2800" dirty="0">
                <a:solidFill>
                  <a:srgbClr val="000000"/>
                </a:solidFill>
                <a:latin typeface="Calibri" panose="020F0502020204030204"/>
              </a:rPr>
              <a:t>it is a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ssumed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as obvious information</a:t>
            </a:r>
          </a:p>
          <a:p>
            <a:pPr marR="0" lvl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800" dirty="0">
                <a:solidFill>
                  <a:srgbClr val="000000"/>
                </a:solidFill>
                <a:latin typeface="Calibri" panose="020F0502020204030204"/>
              </a:rPr>
              <a:t>Unstated premises force the listener/reader</a:t>
            </a:r>
          </a:p>
          <a:p>
            <a:pPr marR="0" lvl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lang="en-GB" sz="2800" dirty="0">
                <a:solidFill>
                  <a:srgbClr val="000000"/>
                </a:solidFill>
                <a:latin typeface="Calibri" panose="020F0502020204030204"/>
              </a:rPr>
              <a:t>to assume possible reasons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800" dirty="0">
                <a:solidFill>
                  <a:srgbClr val="000000"/>
                </a:solidFill>
                <a:latin typeface="Calibri" panose="020F0502020204030204"/>
              </a:rPr>
              <a:t>- possibly misunderstand what was said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0" indent="-45720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 up of puzzle pieces&#10;&#10;Description automatically generated">
            <a:extLst>
              <a:ext uri="{FF2B5EF4-FFF2-40B4-BE49-F238E27FC236}">
                <a16:creationId xmlns:a16="http://schemas.microsoft.com/office/drawing/2014/main" id="{5F29F76F-B02D-4794-9FF5-0DBCEC1544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985" y="3165169"/>
            <a:ext cx="2943225" cy="27813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F9B273F-7C9B-4D4D-A7B8-A868E11987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06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547"/>
    </mc:Choice>
    <mc:Fallback xmlns="">
      <p:transition spd="slow" advTm="415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901089"/>
            <a:ext cx="12487276" cy="851512"/>
          </a:xfrm>
        </p:spPr>
        <p:txBody>
          <a:bodyPr/>
          <a:lstStyle/>
          <a:p>
            <a:r>
              <a:rPr lang="en-GB" sz="4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Flawed Arguments: Missing premises/reasons</a:t>
            </a:r>
            <a:endParaRPr lang="en-GB" sz="4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826" y="2057400"/>
            <a:ext cx="11223626" cy="4191001"/>
          </a:xfrm>
        </p:spPr>
        <p:txBody>
          <a:bodyPr/>
          <a:lstStyle/>
          <a:p>
            <a:pPr marR="0" lvl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2800" dirty="0">
              <a:solidFill>
                <a:srgbClr val="000000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   Premise						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   Premise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Conclusion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P: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		Missing premises?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P: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Conclusion: </a:t>
            </a: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I am not able to meet you today.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 up of puzzle pieces&#10;&#10;Description automatically generated">
            <a:extLst>
              <a:ext uri="{FF2B5EF4-FFF2-40B4-BE49-F238E27FC236}">
                <a16:creationId xmlns:a16="http://schemas.microsoft.com/office/drawing/2014/main" id="{5F29F76F-B02D-4794-9FF5-0DBCEC1544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1435" y="2184094"/>
            <a:ext cx="2943225" cy="27813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060E144-60D3-47B6-BF34-37F88C9874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72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263"/>
    </mc:Choice>
    <mc:Fallback xmlns="">
      <p:transition spd="slow" advTm="712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901089"/>
            <a:ext cx="12487276" cy="851512"/>
          </a:xfrm>
        </p:spPr>
        <p:txBody>
          <a:bodyPr/>
          <a:lstStyle/>
          <a:p>
            <a:r>
              <a:rPr lang="en-GB" sz="4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Flawed Arguments: Missing premises/reasons</a:t>
            </a:r>
            <a:endParaRPr lang="en-GB" sz="4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826" y="2000250"/>
            <a:ext cx="11223626" cy="3762375"/>
          </a:xfrm>
        </p:spPr>
        <p:txBody>
          <a:bodyPr/>
          <a:lstStyle/>
          <a:p>
            <a:pPr marR="0" lvl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2800" dirty="0">
              <a:solidFill>
                <a:srgbClr val="000000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   Premise						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   Premise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Conclusion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P:  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have an interview for a part-time job.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P: </a:t>
            </a:r>
            <a:r>
              <a:rPr lang="en-GB" b="1" dirty="0">
                <a:solidFill>
                  <a:srgbClr val="00B0F0"/>
                </a:solidFill>
                <a:latin typeface="Calibri" panose="020F0502020204030204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have to go to the university to attend an appointment.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Conclusion: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am not able to meet you today.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 up of puzzle pieces&#10;&#10;Description automatically generated">
            <a:extLst>
              <a:ext uri="{FF2B5EF4-FFF2-40B4-BE49-F238E27FC236}">
                <a16:creationId xmlns:a16="http://schemas.microsoft.com/office/drawing/2014/main" id="{5F29F76F-B02D-4794-9FF5-0DBCEC1544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1435" y="2184094"/>
            <a:ext cx="2943225" cy="27813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AB8C47F-ED0F-4514-8DBA-DF96BE3E69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985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844"/>
    </mc:Choice>
    <mc:Fallback xmlns="">
      <p:transition spd="slow" advTm="858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0" y="1168401"/>
            <a:ext cx="10534649" cy="1517650"/>
          </a:xfrm>
        </p:spPr>
        <p:txBody>
          <a:bodyPr/>
          <a:lstStyle/>
          <a:p>
            <a:r>
              <a:rPr lang="en-GB" sz="5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Flawed Arguments Developed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GB" dirty="0"/>
              <a:t>Aims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826" y="1847851"/>
            <a:ext cx="11223626" cy="4410074"/>
          </a:xfrm>
        </p:spPr>
        <p:txBody>
          <a:bodyPr/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2800" dirty="0">
              <a:solidFill>
                <a:srgbClr val="000000"/>
              </a:solidFill>
              <a:latin typeface="Calibri" panose="020F0502020204030204"/>
            </a:endParaRPr>
          </a:p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Three </a:t>
            </a:r>
            <a:r>
              <a:rPr lang="en-GB" sz="2800" dirty="0">
                <a:solidFill>
                  <a:srgbClr val="000000"/>
                </a:solidFill>
                <a:latin typeface="Calibri" panose="020F0502020204030204"/>
              </a:rPr>
              <a:t>Missing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Pieces to an Argument</a:t>
            </a:r>
          </a:p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Implied conclusions √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Unstated premises √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Missing connections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 up of puzzle pieces&#10;&#10;Description automatically generated">
            <a:extLst>
              <a:ext uri="{FF2B5EF4-FFF2-40B4-BE49-F238E27FC236}">
                <a16:creationId xmlns:a16="http://schemas.microsoft.com/office/drawing/2014/main" id="{5F29F76F-B02D-4794-9FF5-0DBCEC1544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985" y="3165169"/>
            <a:ext cx="2943225" cy="27813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1E920B1-5E4A-4862-99E4-33394EF105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739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463"/>
    </mc:Choice>
    <mc:Fallback xmlns="">
      <p:transition spd="slow" advTm="234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0" y="1168401"/>
            <a:ext cx="10534649" cy="1517650"/>
          </a:xfrm>
        </p:spPr>
        <p:txBody>
          <a:bodyPr/>
          <a:lstStyle/>
          <a:p>
            <a:r>
              <a:rPr lang="en-GB" sz="5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Flawed Arguments Developed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GB" dirty="0"/>
              <a:t>Aims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826" y="1847851"/>
            <a:ext cx="11223626" cy="4410074"/>
          </a:xfrm>
        </p:spPr>
        <p:txBody>
          <a:bodyPr/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Missing connections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2800" u="sng" dirty="0">
              <a:solidFill>
                <a:prstClr val="black"/>
              </a:solidFill>
              <a:latin typeface="Calibri" panose="020F0502020204030204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800" dirty="0">
                <a:solidFill>
                  <a:prstClr val="black"/>
                </a:solidFill>
                <a:latin typeface="Calibri" panose="020F0502020204030204"/>
              </a:rPr>
              <a:t>What do you think is involved in missing connections?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800" dirty="0">
                <a:solidFill>
                  <a:prstClr val="black"/>
                </a:solidFill>
                <a:latin typeface="Calibri" panose="020F0502020204030204"/>
              </a:rPr>
              <a:t>Why does this make an argument flawed?</a:t>
            </a:r>
            <a:endParaRPr kumimoji="0" lang="en-GB" sz="28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 up of puzzle pieces&#10;&#10;Description automatically generated">
            <a:extLst>
              <a:ext uri="{FF2B5EF4-FFF2-40B4-BE49-F238E27FC236}">
                <a16:creationId xmlns:a16="http://schemas.microsoft.com/office/drawing/2014/main" id="{5F29F76F-B02D-4794-9FF5-0DBCEC1544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985" y="3165169"/>
            <a:ext cx="2943225" cy="27813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A734B75-0D13-4A76-842F-B0DD9D0D18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686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311"/>
    </mc:Choice>
    <mc:Fallback xmlns="">
      <p:transition spd="slow" advTm="923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0" y="1168401"/>
            <a:ext cx="10534649" cy="1517650"/>
          </a:xfrm>
        </p:spPr>
        <p:txBody>
          <a:bodyPr/>
          <a:lstStyle/>
          <a:p>
            <a:r>
              <a:rPr lang="en-GB" sz="5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Flawed Arguments Developed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GB" dirty="0"/>
              <a:t>Aims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826" y="1495425"/>
            <a:ext cx="11223626" cy="4762500"/>
          </a:xfrm>
        </p:spPr>
        <p:txBody>
          <a:bodyPr/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2800" u="sng" dirty="0">
              <a:solidFill>
                <a:prstClr val="black"/>
              </a:solidFill>
              <a:latin typeface="Calibri" panose="020F0502020204030204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800" dirty="0">
                <a:solidFill>
                  <a:prstClr val="black"/>
                </a:solidFill>
                <a:latin typeface="Calibri" panose="020F0502020204030204"/>
              </a:rPr>
              <a:t>Missing connections can involve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en-GB" sz="2800" dirty="0">
                <a:solidFill>
                  <a:prstClr val="black"/>
                </a:solidFill>
                <a:latin typeface="Calibri" panose="020F0502020204030204"/>
              </a:rPr>
              <a:t>lack of clarity between the premise and the conclusion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2800" dirty="0">
              <a:solidFill>
                <a:prstClr val="black"/>
              </a:solidFill>
              <a:latin typeface="Calibri" panose="020F0502020204030204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800" dirty="0">
                <a:solidFill>
                  <a:prstClr val="black"/>
                </a:solidFill>
                <a:latin typeface="Calibri" panose="020F0502020204030204"/>
              </a:rPr>
              <a:t>This creates a flawed argument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en-GB" sz="2800" dirty="0">
                <a:solidFill>
                  <a:prstClr val="black"/>
                </a:solidFill>
                <a:latin typeface="Calibri" panose="020F0502020204030204"/>
              </a:rPr>
              <a:t>as the emphasis in the argument is unclear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en-GB" sz="2800" dirty="0">
                <a:solidFill>
                  <a:prstClr val="black"/>
                </a:solidFill>
                <a:latin typeface="Calibri" panose="020F0502020204030204"/>
              </a:rPr>
              <a:t>the overall argument is unknown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2800" dirty="0">
              <a:solidFill>
                <a:prstClr val="black"/>
              </a:solidFill>
              <a:latin typeface="Calibri" panose="020F0502020204030204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 up of puzzle pieces&#10;&#10;Description automatically generated">
            <a:extLst>
              <a:ext uri="{FF2B5EF4-FFF2-40B4-BE49-F238E27FC236}">
                <a16:creationId xmlns:a16="http://schemas.microsoft.com/office/drawing/2014/main" id="{5F29F76F-B02D-4794-9FF5-0DBCEC1544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985" y="3165169"/>
            <a:ext cx="2943225" cy="27813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DB040E4-3353-45E4-AD33-28047776BD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936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284"/>
    </mc:Choice>
    <mc:Fallback xmlns="">
      <p:transition spd="slow" advTm="502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225" y="1295400"/>
            <a:ext cx="10391775" cy="1019176"/>
          </a:xfrm>
        </p:spPr>
        <p:txBody>
          <a:bodyPr/>
          <a:lstStyle/>
          <a:p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Aims: </a:t>
            </a:r>
            <a:r>
              <a:rPr lang="en-GB" b="0" dirty="0">
                <a:solidFill>
                  <a:prstClr val="black"/>
                </a:solidFill>
                <a:latin typeface="Calibri Light" panose="020F0302020204030204"/>
              </a:rPr>
              <a:t>Lecture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lang="en-GB" b="0" dirty="0">
                <a:solidFill>
                  <a:prstClr val="black"/>
                </a:solidFill>
                <a:latin typeface="Calibri Light" panose="020F0302020204030204"/>
              </a:rPr>
              <a:t>12b</a:t>
            </a:r>
            <a:r>
              <a:rPr lang="en-GB" dirty="0"/>
              <a:t>eek 1 Aims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2609850"/>
            <a:ext cx="10515600" cy="3479802"/>
          </a:xfr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review the online lecture videos from week 8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GB" sz="2800" dirty="0">
                <a:solidFill>
                  <a:prstClr val="black"/>
                </a:solidFill>
                <a:latin typeface="Calibri" panose="020F0502020204030204"/>
              </a:rPr>
              <a:t>To review flawed arguments related to making assumptions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2800" dirty="0">
              <a:solidFill>
                <a:prstClr val="black"/>
              </a:solidFill>
              <a:latin typeface="Calibri" panose="020F0502020204030204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5AAE522-07C6-426D-A36D-E9C95F1ED3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491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656"/>
    </mc:Choice>
    <mc:Fallback xmlns="">
      <p:transition spd="slow" advTm="326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0" y="1168401"/>
            <a:ext cx="10534649" cy="1517650"/>
          </a:xfrm>
        </p:spPr>
        <p:txBody>
          <a:bodyPr/>
          <a:lstStyle/>
          <a:p>
            <a:r>
              <a:rPr lang="en-GB" sz="5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Flawed Arguments Developed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GB" dirty="0"/>
              <a:t>Aims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826" y="1847851"/>
            <a:ext cx="11223626" cy="3590924"/>
          </a:xfrm>
        </p:spPr>
        <p:txBody>
          <a:bodyPr/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Missing connections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800" dirty="0">
                <a:solidFill>
                  <a:prstClr val="black"/>
                </a:solidFill>
                <a:latin typeface="Calibri" panose="020F0502020204030204"/>
              </a:rPr>
              <a:t>To effectively study for exams, it is recommended to study for short periods regularly.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800" dirty="0">
                <a:solidFill>
                  <a:prstClr val="black"/>
                </a:solidFill>
                <a:latin typeface="Calibri" panose="020F0502020204030204"/>
              </a:rPr>
              <a:t>Getting enough sleep and eating healthy food are advisable when studying for exams.</a:t>
            </a:r>
            <a:endParaRPr kumimoji="0" lang="en-GB" sz="28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2800" dirty="0">
              <a:solidFill>
                <a:prstClr val="black"/>
              </a:solidFill>
              <a:latin typeface="Calibri" panose="020F0502020204030204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800" dirty="0">
                <a:solidFill>
                  <a:prstClr val="black"/>
                </a:solidFill>
                <a:latin typeface="Calibri" panose="020F0502020204030204"/>
              </a:rPr>
              <a:t>Two main claims: </a:t>
            </a:r>
            <a:r>
              <a:rPr lang="en-GB" sz="2800" b="1" dirty="0">
                <a:solidFill>
                  <a:srgbClr val="00B0F0"/>
                </a:solidFill>
                <a:latin typeface="Calibri" panose="020F0502020204030204"/>
              </a:rPr>
              <a:t>What’s the connection between them?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</a:t>
            </a:r>
            <a:r>
              <a:rPr lang="en-GB" sz="2800" b="1" dirty="0">
                <a:solidFill>
                  <a:srgbClr val="00B0F0"/>
                </a:solidFill>
                <a:latin typeface="Calibri" panose="020F0502020204030204"/>
              </a:rPr>
              <a:t>          Improve the argument!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 up of puzzle pieces&#10;&#10;Description automatically generated">
            <a:extLst>
              <a:ext uri="{FF2B5EF4-FFF2-40B4-BE49-F238E27FC236}">
                <a16:creationId xmlns:a16="http://schemas.microsoft.com/office/drawing/2014/main" id="{5F29F76F-B02D-4794-9FF5-0DBCEC1544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850" y="750247"/>
            <a:ext cx="2079626" cy="1965213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6189F56-3841-41A2-9A82-B54814801D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367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830"/>
    </mc:Choice>
    <mc:Fallback xmlns="">
      <p:transition spd="slow" advTm="1828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0" y="1168401"/>
            <a:ext cx="10534649" cy="1517650"/>
          </a:xfrm>
        </p:spPr>
        <p:txBody>
          <a:bodyPr/>
          <a:lstStyle/>
          <a:p>
            <a:r>
              <a:rPr lang="en-GB" sz="5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Flawed Arguments Developed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GB" dirty="0"/>
              <a:t>Aims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826" y="1847850"/>
            <a:ext cx="11223626" cy="4514849"/>
          </a:xfrm>
        </p:spPr>
        <p:txBody>
          <a:bodyPr/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Missing connections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800" dirty="0">
                <a:solidFill>
                  <a:prstClr val="black"/>
                </a:solidFill>
                <a:latin typeface="Calibri" panose="020F0502020204030204"/>
              </a:rPr>
              <a:t>To effectively study for exams, it is recommended to study for short periods regularly.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800" dirty="0">
                <a:solidFill>
                  <a:prstClr val="black"/>
                </a:solidFill>
                <a:latin typeface="Calibri" panose="020F0502020204030204"/>
              </a:rPr>
              <a:t>Getting enough sleep and eating healthy food are advisable when studying for exams.</a:t>
            </a:r>
            <a:endParaRPr kumimoji="0" lang="en-GB" sz="28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GB" sz="2800" dirty="0">
                <a:solidFill>
                  <a:prstClr val="black"/>
                </a:solidFill>
                <a:latin typeface="Calibri" panose="020F0502020204030204"/>
              </a:rPr>
              <a:t>Thus, </a:t>
            </a:r>
            <a:r>
              <a:rPr lang="en-GB" sz="2800" dirty="0" err="1">
                <a:solidFill>
                  <a:prstClr val="black"/>
                </a:solidFill>
                <a:latin typeface="Calibri" panose="020F0502020204030204"/>
              </a:rPr>
              <a:t>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 is important to get the balance right when preparing for exams.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lang="en-GB" sz="2800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has the connection been made?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28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4" name="Picture 3" descr="A close up of puzzle pieces&#10;&#10;Description automatically generated">
            <a:extLst>
              <a:ext uri="{FF2B5EF4-FFF2-40B4-BE49-F238E27FC236}">
                <a16:creationId xmlns:a16="http://schemas.microsoft.com/office/drawing/2014/main" id="{5F29F76F-B02D-4794-9FF5-0DBCEC1544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850" y="750247"/>
            <a:ext cx="2079626" cy="1965213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7C9386E-79ED-4C71-9B62-F283130964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67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146"/>
    </mc:Choice>
    <mc:Fallback xmlns="">
      <p:transition spd="slow" advTm="601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0" y="1168401"/>
            <a:ext cx="10534649" cy="1517650"/>
          </a:xfrm>
        </p:spPr>
        <p:txBody>
          <a:bodyPr/>
          <a:lstStyle/>
          <a:p>
            <a:r>
              <a:rPr lang="en-GB" sz="5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Flawed Arguments Developed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GB" dirty="0"/>
              <a:t>Aims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826" y="1847850"/>
            <a:ext cx="11223626" cy="4514849"/>
          </a:xfrm>
        </p:spPr>
        <p:txBody>
          <a:bodyPr/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Missing connections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800" b="1" dirty="0">
                <a:solidFill>
                  <a:srgbClr val="00B0F0"/>
                </a:solidFill>
                <a:latin typeface="Calibri" panose="020F0502020204030204"/>
              </a:rPr>
              <a:t>P: </a:t>
            </a:r>
            <a:r>
              <a:rPr lang="en-GB" sz="2800" dirty="0">
                <a:solidFill>
                  <a:prstClr val="black"/>
                </a:solidFill>
                <a:latin typeface="Calibri" panose="020F0502020204030204"/>
              </a:rPr>
              <a:t>To effectively study for exams, it is recommended to study for short periods regularly.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800" b="1" dirty="0">
                <a:solidFill>
                  <a:srgbClr val="00B0F0"/>
                </a:solidFill>
                <a:latin typeface="Calibri" panose="020F0502020204030204"/>
              </a:rPr>
              <a:t>P: </a:t>
            </a:r>
            <a:r>
              <a:rPr lang="en-GB" sz="2800" dirty="0">
                <a:solidFill>
                  <a:prstClr val="black"/>
                </a:solidFill>
                <a:latin typeface="Calibri" panose="020F0502020204030204"/>
              </a:rPr>
              <a:t>Getting enough sleep and eating healthy food are advisable when studying for exams.</a:t>
            </a:r>
            <a:endParaRPr kumimoji="0" lang="en-GB" sz="28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GB" sz="2800" b="1" dirty="0">
                <a:solidFill>
                  <a:srgbClr val="00B0F0"/>
                </a:solidFill>
                <a:latin typeface="Calibri" panose="020F0502020204030204"/>
              </a:rPr>
              <a:t>C: </a:t>
            </a:r>
            <a:r>
              <a:rPr lang="en-GB" sz="2800" dirty="0">
                <a:solidFill>
                  <a:prstClr val="black"/>
                </a:solidFill>
                <a:highlight>
                  <a:srgbClr val="FFFF00"/>
                </a:highlight>
                <a:latin typeface="Calibri" panose="020F0502020204030204"/>
              </a:rPr>
              <a:t>Thus,</a:t>
            </a:r>
            <a:r>
              <a:rPr lang="en-GB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libri" panose="020F0502020204030204"/>
              </a:rPr>
              <a:t>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 is important to get the balance right when preparing for exams. </a:t>
            </a:r>
          </a:p>
          <a:p>
            <a:pPr marL="457200" marR="0" lvl="0" indent="-4572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GB" sz="2800" b="1" dirty="0">
                <a:solidFill>
                  <a:srgbClr val="00B0F0"/>
                </a:solidFill>
                <a:latin typeface="Calibri" panose="020F0502020204030204"/>
              </a:rPr>
              <a:t>A conclusion has been added</a:t>
            </a:r>
          </a:p>
          <a:p>
            <a:pPr marL="457200" marR="0" lvl="0" indent="-4572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GB" sz="2800" b="1" dirty="0">
                <a:solidFill>
                  <a:srgbClr val="00B0F0"/>
                </a:solidFill>
                <a:latin typeface="Calibri" panose="020F0502020204030204"/>
              </a:rPr>
              <a:t>The main position has become clear</a:t>
            </a:r>
          </a:p>
          <a:p>
            <a:pPr marL="457200" marR="0" lvl="0" indent="-4572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GB" sz="2800" b="1" dirty="0">
                <a:solidFill>
                  <a:srgbClr val="00B0F0"/>
                </a:solidFill>
                <a:latin typeface="Calibri" panose="020F0502020204030204"/>
              </a:rPr>
              <a:t>A signal word has been added</a:t>
            </a:r>
          </a:p>
        </p:txBody>
      </p:sp>
      <p:pic>
        <p:nvPicPr>
          <p:cNvPr id="4" name="Picture 3" descr="A close up of puzzle pieces&#10;&#10;Description automatically generated">
            <a:extLst>
              <a:ext uri="{FF2B5EF4-FFF2-40B4-BE49-F238E27FC236}">
                <a16:creationId xmlns:a16="http://schemas.microsoft.com/office/drawing/2014/main" id="{5F29F76F-B02D-4794-9FF5-0DBCEC1544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850" y="750247"/>
            <a:ext cx="2079626" cy="1965213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A8DE24E-C253-4BEB-9DEB-4021A17A99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631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886"/>
    </mc:Choice>
    <mc:Fallback xmlns="">
      <p:transition spd="slow" advTm="948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150" y="930276"/>
            <a:ext cx="10534649" cy="1517650"/>
          </a:xfrm>
        </p:spPr>
        <p:txBody>
          <a:bodyPr/>
          <a:lstStyle/>
          <a:p>
            <a:r>
              <a:rPr lang="en-GB" sz="5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Flawed Arguments Developed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GB" dirty="0"/>
              <a:t>Aims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826" y="1847850"/>
            <a:ext cx="11223626" cy="4514849"/>
          </a:xfrm>
        </p:spPr>
        <p:txBody>
          <a:bodyPr/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800" dirty="0">
                <a:solidFill>
                  <a:srgbClr val="000000"/>
                </a:solidFill>
                <a:latin typeface="Calibri" panose="020F0502020204030204"/>
              </a:rPr>
              <a:t>REMEMBER: unless the connections are clear, assumptions may need to be made.</a:t>
            </a:r>
          </a:p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Making assumptions can </a:t>
            </a:r>
            <a:r>
              <a:rPr lang="en-GB" sz="2800" dirty="0">
                <a:solidFill>
                  <a:srgbClr val="000000"/>
                </a:solidFill>
                <a:latin typeface="Calibri" panose="020F0502020204030204"/>
              </a:rPr>
              <a:t>lead to – misunderstandings and confusion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 up of puzzle pieces&#10;&#10;Description automatically generated">
            <a:extLst>
              <a:ext uri="{FF2B5EF4-FFF2-40B4-BE49-F238E27FC236}">
                <a16:creationId xmlns:a16="http://schemas.microsoft.com/office/drawing/2014/main" id="{5F29F76F-B02D-4794-9FF5-0DBCEC1544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574" y="750248"/>
            <a:ext cx="1612901" cy="1524165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51ACB58-FC4F-4E0D-BC46-0B665362A6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782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491"/>
    </mc:Choice>
    <mc:Fallback xmlns="">
      <p:transition spd="slow" advTm="724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50" y="876300"/>
            <a:ext cx="11137901" cy="1247775"/>
          </a:xfrm>
        </p:spPr>
        <p:txBody>
          <a:bodyPr/>
          <a:lstStyle/>
          <a:p>
            <a:r>
              <a:rPr lang="en-GB" sz="5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Conclusions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2257426"/>
            <a:ext cx="10515600" cy="3832226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Arguments can be considered flawed if the conclusion or premises are missing.</a:t>
            </a:r>
          </a:p>
          <a:p>
            <a:pPr marL="514350" indent="-514350">
              <a:buAutoNum type="arabicPeriod"/>
            </a:pP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When vital pieces of an argument are missing, assumptions need to be made based on the evidence at hand.</a:t>
            </a:r>
          </a:p>
          <a:p>
            <a:pPr marL="514350" indent="-514350">
              <a:buAutoNum type="arabicPeriod"/>
            </a:pP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It is likely that misunderstandings follow as a result.</a:t>
            </a:r>
          </a:p>
          <a:p>
            <a:pPr marL="514350" indent="-514350">
              <a:buAutoNum type="arabicPeriod"/>
            </a:pP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It is important to question if the point was made clearly or am I assuming a premise or conclusion in this case?</a:t>
            </a:r>
          </a:p>
          <a:p>
            <a:pPr marL="514350" indent="-514350">
              <a:buAutoNum type="arabicPeriod"/>
            </a:pP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It is good practice to check understanding if there is uncertainty.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AutoNum type="arabicPeriod"/>
            </a:pP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9ECE07-4193-494D-8B7C-E3164AE838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6424" y="669372"/>
            <a:ext cx="2119361" cy="163336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3C4BD50-031F-48F4-8A2B-C460F1516A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722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289"/>
    </mc:Choice>
    <mc:Fallback xmlns="">
      <p:transition spd="slow" advTm="1432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50" y="876300"/>
            <a:ext cx="11137901" cy="1247775"/>
          </a:xfrm>
        </p:spPr>
        <p:txBody>
          <a:bodyPr/>
          <a:lstStyle/>
          <a:p>
            <a:r>
              <a:rPr lang="en-GB" sz="5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Summary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2609850"/>
            <a:ext cx="10515600" cy="3479801"/>
          </a:xfrm>
        </p:spPr>
        <p:txBody>
          <a:bodyPr/>
          <a:lstStyle/>
          <a:p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We have ….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reviewed the online lecture videos from week 8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reviewed flawed arguments related to making assumptions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en-GB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AutoNum type="arabicPeriod"/>
            </a:pP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C08953C-6AD6-4F8C-97DB-E9B3A600A6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380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697"/>
    </mc:Choice>
    <mc:Fallback xmlns="">
      <p:transition spd="slow" advTm="236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14EAD-02EE-4686-BC7C-53E463E8C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1357311"/>
          </a:xfrm>
        </p:spPr>
        <p:txBody>
          <a:bodyPr/>
          <a:lstStyle/>
          <a:p>
            <a:pPr algn="ctr"/>
            <a:r>
              <a:rPr lang="en-GB" b="0" dirty="0">
                <a:solidFill>
                  <a:schemeClr val="tx1"/>
                </a:solidFill>
              </a:rPr>
              <a:t>Thank you!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667DAF-433C-4EDE-9C90-AF59C12D9F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Next Lecture: Week 12 Part 12c</a:t>
            </a:r>
          </a:p>
          <a:p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201F1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j-cs"/>
              </a:rPr>
              <a:t>UF05-Critical Thinking</a:t>
            </a:r>
            <a:endParaRPr lang="en-GB" sz="28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9FEDD07-4C0A-4785-81C4-A91F6A2A21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81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914"/>
    </mc:Choice>
    <mc:Fallback xmlns="">
      <p:transition spd="slow" advTm="449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057277"/>
            <a:ext cx="10775951" cy="1114423"/>
          </a:xfrm>
        </p:spPr>
        <p:txBody>
          <a:bodyPr/>
          <a:lstStyle/>
          <a:p>
            <a:r>
              <a:rPr lang="en-GB" b="0" dirty="0">
                <a:solidFill>
                  <a:prstClr val="black"/>
                </a:solidFill>
                <a:latin typeface="Calibri Light" panose="020F0302020204030204"/>
              </a:rPr>
              <a:t>Final Exam Countdown</a:t>
            </a:r>
            <a:endParaRPr lang="en-GB" dirty="0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24313DBE-BC72-4C9B-9B55-634705610E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9780939"/>
              </p:ext>
            </p:extLst>
          </p:nvPr>
        </p:nvGraphicFramePr>
        <p:xfrm>
          <a:off x="2114549" y="2686050"/>
          <a:ext cx="8639176" cy="202882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319588">
                  <a:extLst>
                    <a:ext uri="{9D8B030D-6E8A-4147-A177-3AD203B41FA5}">
                      <a16:colId xmlns:a16="http://schemas.microsoft.com/office/drawing/2014/main" val="3275088863"/>
                    </a:ext>
                  </a:extLst>
                </a:gridCol>
                <a:gridCol w="4319588">
                  <a:extLst>
                    <a:ext uri="{9D8B030D-6E8A-4147-A177-3AD203B41FA5}">
                      <a16:colId xmlns:a16="http://schemas.microsoft.com/office/drawing/2014/main" val="281995451"/>
                    </a:ext>
                  </a:extLst>
                </a:gridCol>
              </a:tblGrid>
              <a:tr h="676275">
                <a:tc>
                  <a:txBody>
                    <a:bodyPr/>
                    <a:lstStyle/>
                    <a:p>
                      <a:r>
                        <a:rPr lang="en-GB" dirty="0"/>
                        <a:t>Week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Task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0225513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r>
                        <a:rPr lang="en-GB" dirty="0"/>
                        <a:t>Week 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Mock Exam Feedback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6900177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r>
                        <a:rPr lang="en-GB" dirty="0"/>
                        <a:t>Week 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FINAL EXAM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5994477"/>
                  </a:ext>
                </a:extLst>
              </a:tr>
            </a:tbl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329A989-CC57-4F12-AF27-8750E2A5D2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897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410"/>
    </mc:Choice>
    <mc:Fallback xmlns="">
      <p:transition spd="slow" advTm="434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0" y="1168401"/>
            <a:ext cx="10534649" cy="1517650"/>
          </a:xfrm>
        </p:spPr>
        <p:txBody>
          <a:bodyPr/>
          <a:lstStyle/>
          <a:p>
            <a:r>
              <a:rPr lang="en-GB" sz="5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Making Assumptions: Introduction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GB" dirty="0"/>
              <a:t>Aims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826" y="1847851"/>
            <a:ext cx="11223626" cy="4876800"/>
          </a:xfrm>
        </p:spPr>
        <p:txBody>
          <a:bodyPr/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is an assumption</a:t>
            </a:r>
            <a:r>
              <a:rPr lang="en-GB" sz="2800" dirty="0">
                <a:latin typeface="Calibri" panose="020F0502020204030204"/>
              </a:rPr>
              <a:t>?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lang="en-GB" sz="2800" dirty="0">
                <a:latin typeface="Calibri" panose="020F0502020204030204"/>
              </a:rPr>
              <a:t>What makes a strong argument?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lang="en-GB" sz="2800" dirty="0">
                <a:latin typeface="Calibri" panose="020F0502020204030204"/>
              </a:rPr>
              <a:t>What three pieces could be missing or implied in a flawed argument?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lang="en-GB" sz="2800" dirty="0">
                <a:latin typeface="Calibri" panose="020F0502020204030204"/>
              </a:rPr>
              <a:t>Consider how making assumptions could connect to flawed arguments.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8" name="Picture 4" descr="Image result for explore clip art">
            <a:extLst>
              <a:ext uri="{FF2B5EF4-FFF2-40B4-BE49-F238E27FC236}">
                <a16:creationId xmlns:a16="http://schemas.microsoft.com/office/drawing/2014/main" id="{01AFC0FE-D478-4151-9B54-BA5CF0E734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100" y="4977041"/>
            <a:ext cx="1652725" cy="1665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08F235E-22C4-443D-89DA-07E4BE072A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60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980"/>
    </mc:Choice>
    <mc:Fallback xmlns="">
      <p:transition spd="slow" advTm="1589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0" y="1168401"/>
            <a:ext cx="10534649" cy="1517650"/>
          </a:xfrm>
        </p:spPr>
        <p:txBody>
          <a:bodyPr/>
          <a:lstStyle/>
          <a:p>
            <a:r>
              <a:rPr lang="en-GB" sz="5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Making Assumptions Introduction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GB" dirty="0"/>
              <a:t>Aims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826" y="2219325"/>
            <a:ext cx="11223626" cy="4505325"/>
          </a:xfrm>
        </p:spPr>
        <p:txBody>
          <a:bodyPr/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14350" marR="0" lvl="0" indent="-51435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is an assumption</a:t>
            </a:r>
            <a:r>
              <a:rPr lang="en-GB" sz="2800" dirty="0">
                <a:latin typeface="Calibri" panose="020F0502020204030204"/>
              </a:rPr>
              <a:t>?</a:t>
            </a:r>
          </a:p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800" dirty="0">
                <a:latin typeface="Calibri" panose="020F0502020204030204"/>
              </a:rPr>
              <a:t>Information that is accepted as true or certain without valid proof</a:t>
            </a:r>
          </a:p>
        </p:txBody>
      </p:sp>
      <p:pic>
        <p:nvPicPr>
          <p:cNvPr id="5" name="Picture 4" descr="Image result for explore clip art">
            <a:extLst>
              <a:ext uri="{FF2B5EF4-FFF2-40B4-BE49-F238E27FC236}">
                <a16:creationId xmlns:a16="http://schemas.microsoft.com/office/drawing/2014/main" id="{01699E23-204F-4F17-BD5D-BB6B7EEB64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289" y="3770630"/>
            <a:ext cx="25527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8614F0C-65BF-4A6E-B0EE-450051E55B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688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950"/>
    </mc:Choice>
    <mc:Fallback xmlns="">
      <p:transition spd="slow" advTm="339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0" y="1168401"/>
            <a:ext cx="10534649" cy="1517650"/>
          </a:xfrm>
        </p:spPr>
        <p:txBody>
          <a:bodyPr/>
          <a:lstStyle/>
          <a:p>
            <a:r>
              <a:rPr lang="en-GB" sz="5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Making Assumptions Introduction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GB" dirty="0"/>
              <a:t>Aims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826" y="2019301"/>
            <a:ext cx="11223626" cy="4705350"/>
          </a:xfrm>
        </p:spPr>
        <p:txBody>
          <a:bodyPr/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2800" dirty="0">
              <a:solidFill>
                <a:srgbClr val="000000"/>
              </a:solidFill>
              <a:latin typeface="Calibri" panose="020F0502020204030204"/>
            </a:endParaRPr>
          </a:p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800" dirty="0">
                <a:solidFill>
                  <a:srgbClr val="000000"/>
                </a:solidFill>
                <a:latin typeface="Calibri" panose="020F0502020204030204"/>
              </a:rPr>
              <a:t>Well-structured argument: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GB" sz="2800" dirty="0">
                <a:solidFill>
                  <a:prstClr val="black"/>
                </a:solidFill>
                <a:latin typeface="Calibri" panose="020F0502020204030204"/>
              </a:rPr>
              <a:t>A conclusion or clear position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Premises or reasons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GB" sz="2800" dirty="0">
                <a:solidFill>
                  <a:prstClr val="black"/>
                </a:solidFill>
                <a:latin typeface="Calibri" panose="020F0502020204030204"/>
              </a:rPr>
              <a:t>Clear connection between the position and the reasons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 up of puzzle pieces&#10;&#10;Description automatically generated">
            <a:extLst>
              <a:ext uri="{FF2B5EF4-FFF2-40B4-BE49-F238E27FC236}">
                <a16:creationId xmlns:a16="http://schemas.microsoft.com/office/drawing/2014/main" id="{5F29F76F-B02D-4794-9FF5-0DBCEC1544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985" y="3165169"/>
            <a:ext cx="2943225" cy="27813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54B891F-5E74-4E69-84D7-9B487A21CB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32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312"/>
    </mc:Choice>
    <mc:Fallback xmlns="">
      <p:transition spd="slow" advTm="493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0" y="1168401"/>
            <a:ext cx="10534649" cy="1517650"/>
          </a:xfrm>
        </p:spPr>
        <p:txBody>
          <a:bodyPr/>
          <a:lstStyle/>
          <a:p>
            <a:r>
              <a:rPr lang="en-GB" sz="5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Making Assumptions Introduction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GB" dirty="0"/>
              <a:t>Aims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826" y="2019301"/>
            <a:ext cx="11223626" cy="4705350"/>
          </a:xfrm>
        </p:spPr>
        <p:txBody>
          <a:bodyPr/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2800" dirty="0">
              <a:solidFill>
                <a:srgbClr val="000000"/>
              </a:solidFill>
              <a:latin typeface="Calibri" panose="020F0502020204030204"/>
            </a:endParaRPr>
          </a:p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Three </a:t>
            </a:r>
            <a:r>
              <a:rPr lang="en-GB" sz="2800" dirty="0">
                <a:solidFill>
                  <a:srgbClr val="000000"/>
                </a:solidFill>
                <a:latin typeface="Calibri" panose="020F0502020204030204"/>
              </a:rPr>
              <a:t>Missing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Pieces to an Argument</a:t>
            </a:r>
          </a:p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Implied conclusions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Unstated premises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Missing connections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 up of puzzle pieces&#10;&#10;Description automatically generated">
            <a:extLst>
              <a:ext uri="{FF2B5EF4-FFF2-40B4-BE49-F238E27FC236}">
                <a16:creationId xmlns:a16="http://schemas.microsoft.com/office/drawing/2014/main" id="{5F29F76F-B02D-4794-9FF5-0DBCEC1544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985" y="3165169"/>
            <a:ext cx="2943225" cy="27813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47FC786-CE59-4B47-BC93-877FEAC7CC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590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785"/>
    </mc:Choice>
    <mc:Fallback xmlns="">
      <p:transition spd="slow" advTm="467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699" y="1168401"/>
            <a:ext cx="12658725" cy="850900"/>
          </a:xfrm>
        </p:spPr>
        <p:txBody>
          <a:bodyPr/>
          <a:lstStyle/>
          <a:p>
            <a:r>
              <a:rPr lang="en-GB" sz="4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Flawed Arguments: Implied Conclusions</a:t>
            </a:r>
            <a:endParaRPr lang="en-GB" sz="4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826" y="2019301"/>
            <a:ext cx="11223626" cy="4705350"/>
          </a:xfrm>
        </p:spPr>
        <p:txBody>
          <a:bodyPr/>
          <a:lstStyle/>
          <a:p>
            <a:pPr marR="0" lvl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2800" dirty="0">
              <a:solidFill>
                <a:srgbClr val="000000"/>
              </a:solidFill>
              <a:latin typeface="Calibri" panose="020F0502020204030204"/>
            </a:endParaRPr>
          </a:p>
          <a:p>
            <a:pPr marR="0" lvl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800" dirty="0">
                <a:solidFill>
                  <a:srgbClr val="000000"/>
                </a:solidFill>
                <a:latin typeface="Calibri" panose="020F0502020204030204"/>
              </a:rPr>
              <a:t>Conclusions could be implied because …</a:t>
            </a:r>
          </a:p>
          <a:p>
            <a:pPr marL="457200" marR="0" lvl="0" indent="-45720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sz="2800" dirty="0">
                <a:solidFill>
                  <a:srgbClr val="000000"/>
                </a:solidFill>
                <a:latin typeface="Calibri" panose="020F0502020204030204"/>
              </a:rPr>
              <a:t>of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lac</a:t>
            </a:r>
            <a:r>
              <a:rPr lang="en-GB" sz="2800" dirty="0">
                <a:solidFill>
                  <a:srgbClr val="000000"/>
                </a:solidFill>
                <a:latin typeface="Calibri" panose="020F0502020204030204"/>
              </a:rPr>
              <a:t>k of clarity on behalf of the speaker/writer</a:t>
            </a:r>
          </a:p>
          <a:p>
            <a:pPr marL="457200" marR="0" lvl="0" indent="-45720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sz="2800" dirty="0">
                <a:solidFill>
                  <a:srgbClr val="000000"/>
                </a:solidFill>
                <a:latin typeface="Calibri" panose="020F0502020204030204"/>
              </a:rPr>
              <a:t>it is a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ssumed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as obvious information</a:t>
            </a:r>
          </a:p>
          <a:p>
            <a:pPr marR="0" lvl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800" dirty="0">
                <a:solidFill>
                  <a:srgbClr val="000000"/>
                </a:solidFill>
                <a:latin typeface="Calibri" panose="020F0502020204030204"/>
              </a:rPr>
              <a:t>Implied conclusions force the listener/reader</a:t>
            </a:r>
          </a:p>
          <a:p>
            <a:pPr marR="0" lvl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lang="en-GB" sz="2800" dirty="0">
                <a:solidFill>
                  <a:srgbClr val="000000"/>
                </a:solidFill>
                <a:latin typeface="Calibri" panose="020F0502020204030204"/>
              </a:rPr>
              <a:t>to assume a possible conclusion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800" dirty="0">
                <a:solidFill>
                  <a:srgbClr val="000000"/>
                </a:solidFill>
                <a:latin typeface="Calibri" panose="020F0502020204030204"/>
              </a:rPr>
              <a:t>- possibly misunderstand the main point of what was said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0" indent="-45720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 up of puzzle pieces&#10;&#10;Description automatically generated">
            <a:extLst>
              <a:ext uri="{FF2B5EF4-FFF2-40B4-BE49-F238E27FC236}">
                <a16:creationId xmlns:a16="http://schemas.microsoft.com/office/drawing/2014/main" id="{5F29F76F-B02D-4794-9FF5-0DBCEC1544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985" y="3165169"/>
            <a:ext cx="2943225" cy="278130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233CC980-4BFD-4AED-A8A3-07D0133060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303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056"/>
    </mc:Choice>
    <mc:Fallback xmlns="">
      <p:transition spd="slow" advTm="960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699" y="828675"/>
            <a:ext cx="12658725" cy="1009650"/>
          </a:xfrm>
        </p:spPr>
        <p:txBody>
          <a:bodyPr/>
          <a:lstStyle/>
          <a:p>
            <a:r>
              <a:rPr lang="en-GB" sz="4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Flawed Arguments: Implied Conclusions</a:t>
            </a:r>
            <a:endParaRPr lang="en-GB" sz="4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826" y="1838325"/>
            <a:ext cx="11223626" cy="4886326"/>
          </a:xfrm>
        </p:spPr>
        <p:txBody>
          <a:bodyPr/>
          <a:lstStyle/>
          <a:p>
            <a:pPr marR="0" lvl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2800" dirty="0">
              <a:solidFill>
                <a:srgbClr val="000000"/>
              </a:solidFill>
              <a:latin typeface="Calibri" panose="020F050202020403020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Premise						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Premise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   Conclusion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P: 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missed </a:t>
            </a: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the mock exam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P: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Today is the </a:t>
            </a: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final class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Implied conclusion? </a:t>
            </a:r>
          </a:p>
          <a:p>
            <a:pPr marR="0" lvl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 up of puzzle pieces&#10;&#10;Description automatically generated">
            <a:extLst>
              <a:ext uri="{FF2B5EF4-FFF2-40B4-BE49-F238E27FC236}">
                <a16:creationId xmlns:a16="http://schemas.microsoft.com/office/drawing/2014/main" id="{5F29F76F-B02D-4794-9FF5-0DBCEC1544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075" y="2184094"/>
            <a:ext cx="1970585" cy="1862171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3113A2F-8988-4B3E-9D3F-415230F7EA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915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346"/>
    </mc:Choice>
    <mc:Fallback xmlns="">
      <p:transition spd="slow" advTm="1073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HI-Lecture Template-2005">
  <a:themeElements>
    <a:clrScheme name="HI-Lecture Template-2005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HI-Lecture Template-2005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HI-Lecture Template-2005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I-Lecture Template-2005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I-Lecture Template-2005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I-Lecture Template-2005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I-Lecture Template-2005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I-Lecture Template-2005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I-Lecture Template-2005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I-Lecture Template-2005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I-Lecture Template-2005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I-Lecture Template-2005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I-Lecture Template-2005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I-Lecture Template-2005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336</TotalTime>
  <Words>967</Words>
  <Application>Microsoft Office PowerPoint</Application>
  <PresentationFormat>Widescreen</PresentationFormat>
  <Paragraphs>215</Paragraphs>
  <Slides>26</Slides>
  <Notes>0</Notes>
  <HiddenSlides>0</HiddenSlides>
  <MMClips>26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Calibri</vt:lpstr>
      <vt:lpstr>Calibri Light</vt:lpstr>
      <vt:lpstr>Tahoma</vt:lpstr>
      <vt:lpstr>Wingdings</vt:lpstr>
      <vt:lpstr>1_HI-Lecture Template-2005</vt:lpstr>
      <vt:lpstr>UF05-Critical Thinking</vt:lpstr>
      <vt:lpstr>Aims: Lecture 12beek 1 Aims</vt:lpstr>
      <vt:lpstr>Final Exam Countdown</vt:lpstr>
      <vt:lpstr>Making Assumptions: Introduction1 Aims</vt:lpstr>
      <vt:lpstr>Making Assumptions Introduction1 Aims</vt:lpstr>
      <vt:lpstr>Making Assumptions Introduction1 Aims</vt:lpstr>
      <vt:lpstr>Making Assumptions Introduction1 Aims</vt:lpstr>
      <vt:lpstr>Flawed Arguments: Implied Conclusions</vt:lpstr>
      <vt:lpstr>Flawed Arguments: Implied Conclusions</vt:lpstr>
      <vt:lpstr>Flawed Arguments: Implied Conclusions</vt:lpstr>
      <vt:lpstr>Flawed Arguments: Implied Conclusions</vt:lpstr>
      <vt:lpstr>Flawed Arguments: Implied Conclusions</vt:lpstr>
      <vt:lpstr>Flawed Arguments Developed1 Aims</vt:lpstr>
      <vt:lpstr>Flawed Arguments: Unstated premises</vt:lpstr>
      <vt:lpstr>Flawed Arguments: Missing premises/reasons</vt:lpstr>
      <vt:lpstr>Flawed Arguments: Missing premises/reasons</vt:lpstr>
      <vt:lpstr>Flawed Arguments Developed1 Aims</vt:lpstr>
      <vt:lpstr>Flawed Arguments Developed1 Aims</vt:lpstr>
      <vt:lpstr>Flawed Arguments Developed1 Aims</vt:lpstr>
      <vt:lpstr>Flawed Arguments Developed1 Aims</vt:lpstr>
      <vt:lpstr>Flawed Arguments Developed1 Aims</vt:lpstr>
      <vt:lpstr>Flawed Arguments Developed1 Aims</vt:lpstr>
      <vt:lpstr>Flawed Arguments Developed1 Aims</vt:lpstr>
      <vt:lpstr>Conclusions</vt:lpstr>
      <vt:lpstr>Summary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Grace Gyatso</dc:creator>
  <cp:lastModifiedBy>Grace Gyatso</cp:lastModifiedBy>
  <cp:revision>72</cp:revision>
  <dcterms:created xsi:type="dcterms:W3CDTF">2020-10-26T10:02:50Z</dcterms:created>
  <dcterms:modified xsi:type="dcterms:W3CDTF">2020-12-21T15:17:21Z</dcterms:modified>
</cp:coreProperties>
</file>